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3"/>
  </p:notesMasterIdLst>
  <p:handoutMasterIdLst>
    <p:handoutMasterId r:id="rId234"/>
  </p:handoutMasterIdLst>
  <p:sldIdLst>
    <p:sldId id="256" r:id="rId2"/>
    <p:sldId id="259" r:id="rId3"/>
    <p:sldId id="257" r:id="rId4"/>
    <p:sldId id="260" r:id="rId5"/>
    <p:sldId id="258" r:id="rId6"/>
    <p:sldId id="261" r:id="rId7"/>
    <p:sldId id="262" r:id="rId8"/>
    <p:sldId id="263" r:id="rId9"/>
    <p:sldId id="264" r:id="rId10"/>
    <p:sldId id="265" r:id="rId11"/>
    <p:sldId id="266" r:id="rId12"/>
    <p:sldId id="267" r:id="rId13"/>
    <p:sldId id="268" r:id="rId14"/>
    <p:sldId id="275" r:id="rId15"/>
    <p:sldId id="269" r:id="rId16"/>
    <p:sldId id="277" r:id="rId17"/>
    <p:sldId id="278" r:id="rId18"/>
    <p:sldId id="279" r:id="rId19"/>
    <p:sldId id="280" r:id="rId20"/>
    <p:sldId id="281" r:id="rId21"/>
    <p:sldId id="282" r:id="rId22"/>
    <p:sldId id="283" r:id="rId23"/>
    <p:sldId id="293" r:id="rId24"/>
    <p:sldId id="295" r:id="rId25"/>
    <p:sldId id="296" r:id="rId26"/>
    <p:sldId id="297" r:id="rId27"/>
    <p:sldId id="298" r:id="rId28"/>
    <p:sldId id="499" r:id="rId29"/>
    <p:sldId id="301" r:id="rId30"/>
    <p:sldId id="302" r:id="rId31"/>
    <p:sldId id="294" r:id="rId32"/>
    <p:sldId id="299" r:id="rId33"/>
    <p:sldId id="486" r:id="rId34"/>
    <p:sldId id="487" r:id="rId35"/>
    <p:sldId id="488" r:id="rId36"/>
    <p:sldId id="489" r:id="rId37"/>
    <p:sldId id="300" r:id="rId38"/>
    <p:sldId id="303" r:id="rId39"/>
    <p:sldId id="501" r:id="rId40"/>
    <p:sldId id="502" r:id="rId41"/>
    <p:sldId id="504" r:id="rId42"/>
    <p:sldId id="503" r:id="rId43"/>
    <p:sldId id="304" r:id="rId44"/>
    <p:sldId id="305" r:id="rId45"/>
    <p:sldId id="306" r:id="rId46"/>
    <p:sldId id="307" r:id="rId47"/>
    <p:sldId id="308" r:id="rId48"/>
    <p:sldId id="309" r:id="rId49"/>
    <p:sldId id="310" r:id="rId50"/>
    <p:sldId id="311" r:id="rId51"/>
    <p:sldId id="312" r:id="rId52"/>
    <p:sldId id="313" r:id="rId53"/>
    <p:sldId id="314" r:id="rId54"/>
    <p:sldId id="505" r:id="rId55"/>
    <p:sldId id="492" r:id="rId56"/>
    <p:sldId id="494" r:id="rId57"/>
    <p:sldId id="496" r:id="rId58"/>
    <p:sldId id="495" r:id="rId59"/>
    <p:sldId id="497" r:id="rId60"/>
    <p:sldId id="498" r:id="rId61"/>
    <p:sldId id="28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8" r:id="rId75"/>
    <p:sldId id="329" r:id="rId76"/>
    <p:sldId id="506" r:id="rId77"/>
    <p:sldId id="330" r:id="rId78"/>
    <p:sldId id="331" r:id="rId79"/>
    <p:sldId id="332" r:id="rId80"/>
    <p:sldId id="333" r:id="rId81"/>
    <p:sldId id="507" r:id="rId82"/>
    <p:sldId id="508" r:id="rId83"/>
    <p:sldId id="335" r:id="rId84"/>
    <p:sldId id="509" r:id="rId85"/>
    <p:sldId id="510" r:id="rId86"/>
    <p:sldId id="336" r:id="rId87"/>
    <p:sldId id="338" r:id="rId88"/>
    <p:sldId id="339" r:id="rId89"/>
    <p:sldId id="340" r:id="rId90"/>
    <p:sldId id="341" r:id="rId91"/>
    <p:sldId id="342" r:id="rId92"/>
    <p:sldId id="343" r:id="rId93"/>
    <p:sldId id="344" r:id="rId94"/>
    <p:sldId id="345" r:id="rId95"/>
    <p:sldId id="346" r:id="rId96"/>
    <p:sldId id="347" r:id="rId97"/>
    <p:sldId id="348" r:id="rId98"/>
    <p:sldId id="351" r:id="rId99"/>
    <p:sldId id="350" r:id="rId100"/>
    <p:sldId id="352" r:id="rId101"/>
    <p:sldId id="349" r:id="rId102"/>
    <p:sldId id="353" r:id="rId103"/>
    <p:sldId id="354" r:id="rId104"/>
    <p:sldId id="359" r:id="rId105"/>
    <p:sldId id="358" r:id="rId106"/>
    <p:sldId id="357" r:id="rId107"/>
    <p:sldId id="356" r:id="rId108"/>
    <p:sldId id="360" r:id="rId109"/>
    <p:sldId id="512" r:id="rId110"/>
    <p:sldId id="513" r:id="rId111"/>
    <p:sldId id="514" r:id="rId112"/>
    <p:sldId id="515" r:id="rId113"/>
    <p:sldId id="516" r:id="rId114"/>
    <p:sldId id="361" r:id="rId115"/>
    <p:sldId id="355" r:id="rId116"/>
    <p:sldId id="362" r:id="rId117"/>
    <p:sldId id="363" r:id="rId118"/>
    <p:sldId id="364" r:id="rId119"/>
    <p:sldId id="365" r:id="rId120"/>
    <p:sldId id="373" r:id="rId121"/>
    <p:sldId id="366" r:id="rId122"/>
    <p:sldId id="367" r:id="rId123"/>
    <p:sldId id="368" r:id="rId124"/>
    <p:sldId id="369" r:id="rId125"/>
    <p:sldId id="370" r:id="rId126"/>
    <p:sldId id="371" r:id="rId127"/>
    <p:sldId id="372" r:id="rId128"/>
    <p:sldId id="374" r:id="rId129"/>
    <p:sldId id="375" r:id="rId130"/>
    <p:sldId id="388" r:id="rId131"/>
    <p:sldId id="376" r:id="rId132"/>
    <p:sldId id="377" r:id="rId133"/>
    <p:sldId id="389" r:id="rId134"/>
    <p:sldId id="378" r:id="rId135"/>
    <p:sldId id="390" r:id="rId136"/>
    <p:sldId id="379" r:id="rId137"/>
    <p:sldId id="271" r:id="rId138"/>
    <p:sldId id="380" r:id="rId139"/>
    <p:sldId id="381" r:id="rId140"/>
    <p:sldId id="391" r:id="rId141"/>
    <p:sldId id="382" r:id="rId142"/>
    <p:sldId id="383" r:id="rId143"/>
    <p:sldId id="392" r:id="rId144"/>
    <p:sldId id="384" r:id="rId145"/>
    <p:sldId id="385" r:id="rId146"/>
    <p:sldId id="386" r:id="rId147"/>
    <p:sldId id="387" r:id="rId148"/>
    <p:sldId id="393" r:id="rId149"/>
    <p:sldId id="394" r:id="rId150"/>
    <p:sldId id="395" r:id="rId151"/>
    <p:sldId id="396" r:id="rId152"/>
    <p:sldId id="397" r:id="rId153"/>
    <p:sldId id="401" r:id="rId154"/>
    <p:sldId id="398" r:id="rId155"/>
    <p:sldId id="399" r:id="rId156"/>
    <p:sldId id="402" r:id="rId157"/>
    <p:sldId id="403" r:id="rId158"/>
    <p:sldId id="404" r:id="rId159"/>
    <p:sldId id="405" r:id="rId160"/>
    <p:sldId id="406" r:id="rId161"/>
    <p:sldId id="407" r:id="rId162"/>
    <p:sldId id="408" r:id="rId163"/>
    <p:sldId id="409" r:id="rId164"/>
    <p:sldId id="410" r:id="rId165"/>
    <p:sldId id="272" r:id="rId166"/>
    <p:sldId id="418" r:id="rId167"/>
    <p:sldId id="411" r:id="rId168"/>
    <p:sldId id="412" r:id="rId169"/>
    <p:sldId id="413" r:id="rId170"/>
    <p:sldId id="414" r:id="rId171"/>
    <p:sldId id="419" r:id="rId172"/>
    <p:sldId id="420" r:id="rId173"/>
    <p:sldId id="415" r:id="rId174"/>
    <p:sldId id="416" r:id="rId175"/>
    <p:sldId id="417" r:id="rId176"/>
    <p:sldId id="421" r:id="rId177"/>
    <p:sldId id="422" r:id="rId178"/>
    <p:sldId id="423" r:id="rId179"/>
    <p:sldId id="428" r:id="rId180"/>
    <p:sldId id="424" r:id="rId181"/>
    <p:sldId id="429" r:id="rId182"/>
    <p:sldId id="425" r:id="rId183"/>
    <p:sldId id="426" r:id="rId184"/>
    <p:sldId id="427" r:id="rId185"/>
    <p:sldId id="430"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276" r:id="rId217"/>
    <p:sldId id="273" r:id="rId218"/>
    <p:sldId id="478" r:id="rId219"/>
    <p:sldId id="479" r:id="rId220"/>
    <p:sldId id="480" r:id="rId221"/>
    <p:sldId id="481" r:id="rId222"/>
    <p:sldId id="482" r:id="rId223"/>
    <p:sldId id="483" r:id="rId224"/>
    <p:sldId id="484" r:id="rId225"/>
    <p:sldId id="485" r:id="rId226"/>
    <p:sldId id="274" r:id="rId227"/>
    <p:sldId id="474" r:id="rId228"/>
    <p:sldId id="475" r:id="rId229"/>
    <p:sldId id="476" r:id="rId230"/>
    <p:sldId id="477" r:id="rId231"/>
    <p:sldId id="431" r:id="rId23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6" autoAdjust="0"/>
    <p:restoredTop sz="43702" autoAdjust="0"/>
  </p:normalViewPr>
  <p:slideViewPr>
    <p:cSldViewPr>
      <p:cViewPr varScale="1">
        <p:scale>
          <a:sx n="51" d="100"/>
          <a:sy n="51" d="100"/>
        </p:scale>
        <p:origin x="-3342" y="-90"/>
      </p:cViewPr>
      <p:guideLst>
        <p:guide orient="horz" pos="2160"/>
        <p:guide pos="2880"/>
      </p:guideLst>
    </p:cSldViewPr>
  </p:slideViewPr>
  <p:outlineViewPr>
    <p:cViewPr>
      <p:scale>
        <a:sx n="33" d="100"/>
        <a:sy n="33" d="100"/>
      </p:scale>
      <p:origin x="0" y="46614"/>
    </p:cViewPr>
  </p:outlineViewPr>
  <p:notesTextViewPr>
    <p:cViewPr>
      <p:scale>
        <a:sx n="1" d="1"/>
        <a:sy n="1" d="1"/>
      </p:scale>
      <p:origin x="0" y="0"/>
    </p:cViewPr>
  </p:notesTextViewPr>
  <p:notesViewPr>
    <p:cSldViewPr>
      <p:cViewPr varScale="1">
        <p:scale>
          <a:sx n="92" d="100"/>
          <a:sy n="92" d="100"/>
        </p:scale>
        <p:origin x="-79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75995A-4090-4F66-B19B-A44E18E16CB0}" type="datetimeFigureOut">
              <a:rPr lang="pt-BR" smtClean="0"/>
              <a:t>03/02/2019</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FCBF8E-0C0C-4916-9DA8-3C343BEB1273}" type="slidenum">
              <a:rPr lang="pt-BR" smtClean="0"/>
              <a:t>‹nº›</a:t>
            </a:fld>
            <a:endParaRPr lang="pt-BR"/>
          </a:p>
        </p:txBody>
      </p:sp>
    </p:spTree>
    <p:extLst>
      <p:ext uri="{BB962C8B-B14F-4D97-AF65-F5344CB8AC3E}">
        <p14:creationId xmlns:p14="http://schemas.microsoft.com/office/powerpoint/2010/main" val="2383658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703239-0325-4E02-87E6-528B84A6596A}" type="datetimeFigureOut">
              <a:rPr lang="pt-BR" smtClean="0"/>
              <a:t>03/02/2019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61462-66D9-4F2D-8E29-B86E350BE701}" type="slidenum">
              <a:rPr lang="pt-BR" smtClean="0"/>
              <a:t>‹nº›</a:t>
            </a:fld>
            <a:endParaRPr lang="pt-BR"/>
          </a:p>
        </p:txBody>
      </p:sp>
    </p:spTree>
    <p:extLst>
      <p:ext uri="{BB962C8B-B14F-4D97-AF65-F5344CB8AC3E}">
        <p14:creationId xmlns:p14="http://schemas.microsoft.com/office/powerpoint/2010/main" val="176385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que diferencia 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das abordagens monolíticas tradicionais é como ela </a:t>
            </a:r>
            <a:r>
              <a:rPr lang="pt-BR" sz="1200" b="1" kern="1200" dirty="0" smtClean="0">
                <a:solidFill>
                  <a:schemeClr val="tx1"/>
                </a:solidFill>
                <a:effectLst/>
                <a:latin typeface="+mn-lt"/>
                <a:ea typeface="+mn-ea"/>
                <a:cs typeface="+mn-cs"/>
              </a:rPr>
              <a:t>decompõe a aplicação por funções básicas</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Cada função é denominada um serviço </a:t>
            </a:r>
            <a:r>
              <a:rPr lang="pt-BR" sz="1200" b="0" kern="1200" dirty="0" smtClean="0">
                <a:solidFill>
                  <a:schemeClr val="tx1"/>
                </a:solidFill>
                <a:effectLst/>
                <a:latin typeface="+mn-lt"/>
                <a:ea typeface="+mn-ea"/>
                <a:cs typeface="+mn-cs"/>
              </a:rPr>
              <a:t>e pode ser criada e implantada de maneira </a:t>
            </a:r>
            <a:r>
              <a:rPr lang="pt-BR" sz="1200" b="1" kern="1200" dirty="0" smtClean="0">
                <a:solidFill>
                  <a:schemeClr val="tx1"/>
                </a:solidFill>
                <a:effectLst/>
                <a:latin typeface="+mn-lt"/>
                <a:ea typeface="+mn-ea"/>
                <a:cs typeface="+mn-cs"/>
              </a:rPr>
              <a:t>independente</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Isso significa que cada serviço </a:t>
            </a:r>
            <a:r>
              <a:rPr lang="pt-BR" sz="1200" b="1" kern="1200" dirty="0" smtClean="0">
                <a:solidFill>
                  <a:schemeClr val="tx1"/>
                </a:solidFill>
                <a:effectLst/>
                <a:latin typeface="+mn-lt"/>
                <a:ea typeface="+mn-ea"/>
                <a:cs typeface="+mn-cs"/>
              </a:rPr>
              <a:t>individual </a:t>
            </a:r>
            <a:r>
              <a:rPr lang="pt-BR" sz="1200" b="0" kern="1200" dirty="0" smtClean="0">
                <a:solidFill>
                  <a:schemeClr val="tx1"/>
                </a:solidFill>
                <a:effectLst/>
                <a:latin typeface="+mn-lt"/>
                <a:ea typeface="+mn-ea"/>
                <a:cs typeface="+mn-cs"/>
              </a:rPr>
              <a:t>pode </a:t>
            </a:r>
            <a:r>
              <a:rPr lang="pt-BR" sz="1200" b="1" kern="1200" dirty="0" smtClean="0">
                <a:solidFill>
                  <a:schemeClr val="tx1"/>
                </a:solidFill>
                <a:effectLst/>
                <a:latin typeface="+mn-lt"/>
                <a:ea typeface="+mn-ea"/>
                <a:cs typeface="+mn-cs"/>
              </a:rPr>
              <a:t>funcionar ou falhar sem comprometer os demais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a:t>
            </a:fld>
            <a:endParaRPr lang="pt-BR"/>
          </a:p>
        </p:txBody>
      </p:sp>
    </p:spTree>
    <p:extLst>
      <p:ext uri="{BB962C8B-B14F-4D97-AF65-F5344CB8AC3E}">
        <p14:creationId xmlns:p14="http://schemas.microsoft.com/office/powerpoint/2010/main" val="4130548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Juntamente </a:t>
            </a:r>
            <a:r>
              <a:rPr lang="pt-BR" sz="1200" b="0" i="0" kern="1200" dirty="0" smtClean="0">
                <a:solidFill>
                  <a:schemeClr val="tx1"/>
                </a:solidFill>
                <a:effectLst/>
                <a:latin typeface="+mn-lt"/>
                <a:ea typeface="+mn-ea"/>
                <a:cs typeface="+mn-cs"/>
              </a:rPr>
              <a:t>com o gerenciamento de transações da Spring, sua estrutura de acesso a dados oferece uma abstração flexível para trabalhar com </a:t>
            </a:r>
            <a:r>
              <a:rPr lang="pt-BR" sz="1200" b="1" i="0" kern="1200" dirty="0" smtClean="0">
                <a:solidFill>
                  <a:schemeClr val="tx1"/>
                </a:solidFill>
                <a:effectLst/>
                <a:latin typeface="+mn-lt"/>
                <a:ea typeface="+mn-ea"/>
                <a:cs typeface="+mn-cs"/>
              </a:rPr>
              <a:t>estruturas de acesso a </a:t>
            </a:r>
            <a:r>
              <a:rPr lang="pt-BR" sz="1200" b="1" i="0" kern="1200" dirty="0" smtClean="0">
                <a:solidFill>
                  <a:schemeClr val="tx1"/>
                </a:solidFill>
                <a:effectLst/>
                <a:latin typeface="+mn-lt"/>
                <a:ea typeface="+mn-ea"/>
                <a:cs typeface="+mn-cs"/>
              </a:rPr>
              <a:t>dados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Spring Framework não oferece uma API de acesso a dados comum; Em vez disso, o poder total das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suportadas é mantido </a:t>
            </a:r>
            <a:r>
              <a:rPr lang="pt-BR" sz="1200" b="0" i="0" kern="1200" dirty="0" smtClean="0">
                <a:solidFill>
                  <a:schemeClr val="tx1"/>
                </a:solidFill>
                <a:effectLst/>
                <a:latin typeface="+mn-lt"/>
                <a:ea typeface="+mn-ea"/>
                <a:cs typeface="+mn-cs"/>
              </a:rPr>
              <a:t>intacto.</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Spring Framework é a única estrutura disponível em Java que oferece ambientes de </a:t>
            </a:r>
            <a:r>
              <a:rPr lang="pt-BR" sz="1200" b="1" i="0" kern="1200" dirty="0" smtClean="0">
                <a:solidFill>
                  <a:schemeClr val="tx1"/>
                </a:solidFill>
                <a:effectLst/>
                <a:latin typeface="+mn-lt"/>
                <a:ea typeface="+mn-ea"/>
                <a:cs typeface="+mn-cs"/>
              </a:rPr>
              <a:t>acesso a dados gerenciados fora de um servidor de aplicativos ou contêiner</a:t>
            </a:r>
            <a:r>
              <a:rPr lang="pt-BR"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28</a:t>
            </a:fld>
            <a:endParaRPr lang="pt-BR"/>
          </a:p>
        </p:txBody>
      </p:sp>
    </p:spTree>
    <p:extLst>
      <p:ext uri="{BB962C8B-B14F-4D97-AF65-F5344CB8AC3E}">
        <p14:creationId xmlns:p14="http://schemas.microsoft.com/office/powerpoint/2010/main" val="1009406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descentralização da administração de dados pode ser feita de diferentes formas. De forma mais abstrata, isto significa que o modelo conceitual de domínio pode ser diferente entre os sistemas. Este cenário é um problema comum ao fazer integração em uma empresa grande, onde a visão que o setor de vendas tem de um cliente pode ser diferente do ponto de vista do suporte. Algumas coisas que são chamadas de cliente na visão de vendas, podem nem sequer parecer na visualização do suporte. Objetos podem ter diferentes atributos e (pior) atributos em comum, com diferentes significados.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Este é um problema comum entre aplicações, mas podem ocorrer também dentro das aplicações, particularmente quando estas aplicações são divididas em componentes separados. Uma forma útil de pensar a respeito disto é a noção Domain </a:t>
            </a:r>
            <a:r>
              <a:rPr lang="pt-BR" sz="1200" b="0" kern="1200" dirty="0" err="1" smtClean="0">
                <a:solidFill>
                  <a:schemeClr val="tx1"/>
                </a:solidFill>
                <a:effectLst/>
                <a:latin typeface="+mn-lt"/>
                <a:ea typeface="+mn-ea"/>
                <a:cs typeface="+mn-cs"/>
              </a:rPr>
              <a:t>Driven</a:t>
            </a:r>
            <a:r>
              <a:rPr lang="pt-BR" sz="1200" b="0" kern="1200" dirty="0" smtClean="0">
                <a:solidFill>
                  <a:schemeClr val="tx1"/>
                </a:solidFill>
                <a:effectLst/>
                <a:latin typeface="+mn-lt"/>
                <a:ea typeface="+mn-ea"/>
                <a:cs typeface="+mn-cs"/>
              </a:rPr>
              <a:t> Design de </a:t>
            </a:r>
            <a:r>
              <a:rPr lang="pt-BR" sz="1200" b="0" kern="1200" dirty="0" err="1" smtClean="0">
                <a:solidFill>
                  <a:schemeClr val="tx1"/>
                </a:solidFill>
                <a:effectLst/>
                <a:latin typeface="+mn-lt"/>
                <a:ea typeface="+mn-ea"/>
                <a:cs typeface="+mn-cs"/>
              </a:rPr>
              <a:t>Bounded</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Context</a:t>
            </a:r>
            <a:r>
              <a:rPr lang="pt-BR" sz="1200" b="0" kern="1200" dirty="0" smtClean="0">
                <a:solidFill>
                  <a:schemeClr val="tx1"/>
                </a:solidFill>
                <a:effectLst/>
                <a:latin typeface="+mn-lt"/>
                <a:ea typeface="+mn-ea"/>
                <a:cs typeface="+mn-cs"/>
              </a:rPr>
              <a:t>. O DDD divide um domínio complexo em múltiplos contextos limitados e mapeia o relacionamento entre eles. Este processo é útil para ambas arquiteturas monolíticas e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mas existe uma relação natural entre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 os limites de um contexto que conforme descrevemos anteriormente, reforçam as separações.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Assim como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descentralizam decisões sobre os modelos conceituais, eles também descentralizam decisões sobre o armazenamento de dados. Enquanto aplicações monolíticas preferem uma única base de dados lógica para a persistência de dados, empresas frequentemente preferem uma única base de dados para uma variedade de aplicações – e muitas destas decisões são dirigidas por modelos comerciais vendidos através de licenças.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preferem permitir que cada serviço gerencie sua própria base de dados, quer através de diferentes instâncias usando a mesma tecnologia de banco de dados, ou até mesmo usando diferentes sistemas de banco de dados – uma abordagem chamada </a:t>
            </a:r>
            <a:r>
              <a:rPr lang="pt-BR" sz="1200" b="0" kern="1200" dirty="0" err="1" smtClean="0">
                <a:solidFill>
                  <a:schemeClr val="tx1"/>
                </a:solidFill>
                <a:effectLst/>
                <a:latin typeface="+mn-lt"/>
                <a:ea typeface="+mn-ea"/>
                <a:cs typeface="+mn-cs"/>
              </a:rPr>
              <a:t>Polyglot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Persistence</a:t>
            </a:r>
            <a:r>
              <a:rPr lang="pt-BR" sz="1200" b="0" kern="1200" dirty="0" smtClean="0">
                <a:solidFill>
                  <a:schemeClr val="tx1"/>
                </a:solidFill>
                <a:effectLst/>
                <a:latin typeface="+mn-lt"/>
                <a:ea typeface="+mn-ea"/>
                <a:cs typeface="+mn-cs"/>
              </a:rPr>
              <a:t>. Você pode usar uma persistência poliglota em uma aplicação monolítica, mas isso aparece com mais </a:t>
            </a:r>
            <a:r>
              <a:rPr lang="pt-BR" sz="1200" b="0" kern="1200" dirty="0" err="1" smtClean="0">
                <a:solidFill>
                  <a:schemeClr val="tx1"/>
                </a:solidFill>
                <a:effectLst/>
                <a:latin typeface="+mn-lt"/>
                <a:ea typeface="+mn-ea"/>
                <a:cs typeface="+mn-cs"/>
              </a:rPr>
              <a:t>freqüência</a:t>
            </a:r>
            <a:r>
              <a:rPr lang="pt-BR" sz="1200" b="0" kern="1200" dirty="0" smtClean="0">
                <a:solidFill>
                  <a:schemeClr val="tx1"/>
                </a:solidFill>
                <a:effectLst/>
                <a:latin typeface="+mn-lt"/>
                <a:ea typeface="+mn-ea"/>
                <a:cs typeface="+mn-cs"/>
              </a:rPr>
              <a:t>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![Monolítico </a:t>
            </a:r>
            <a:r>
              <a:rPr lang="pt-BR" sz="1200" b="0" kern="1200" dirty="0" err="1" smtClean="0">
                <a:solidFill>
                  <a:schemeClr val="tx1"/>
                </a:solidFill>
                <a:effectLst/>
                <a:latin typeface="+mn-lt"/>
                <a:ea typeface="+mn-ea"/>
                <a:cs typeface="+mn-cs"/>
              </a:rPr>
              <a:t>vs</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/03-blog_f6_2.png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responsabilidade descentralizada para os dados através dos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tem implicações para a administração de atualizações. A abordagem comum para lidar com atualizações tem sido usar transações para garantir a atualização de múltiplos recursos. Esta abordagem é usada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em estruturas monolíticas.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uso de transações como estas ajuda com a consistência, mas impõem um acoplamento temporário significante, que é problemático quando existem múltiplos serviços. Transações distribuídas são nitidamente difíceis para implementar e como </a:t>
            </a:r>
            <a:r>
              <a:rPr lang="pt-BR" sz="1200" b="0" kern="1200" dirty="0" err="1" smtClean="0">
                <a:solidFill>
                  <a:schemeClr val="tx1"/>
                </a:solidFill>
                <a:effectLst/>
                <a:latin typeface="+mn-lt"/>
                <a:ea typeface="+mn-ea"/>
                <a:cs typeface="+mn-cs"/>
              </a:rPr>
              <a:t>conseqüência</a:t>
            </a:r>
            <a:r>
              <a:rPr lang="pt-BR" sz="1200" b="0" kern="1200" dirty="0" smtClean="0">
                <a:solidFill>
                  <a:schemeClr val="tx1"/>
                </a:solidFill>
                <a:effectLst/>
                <a:latin typeface="+mn-lt"/>
                <a:ea typeface="+mn-ea"/>
                <a:cs typeface="+mn-cs"/>
              </a:rPr>
              <a:t>, arquiteturas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enfatizam a coordenação sem transação entre serviços, com o reconhecimento explícito que consistência pode ser somente eventual e os problemas gerados por isto são lidados com operações que compensem esta questão.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forma de gerenciar estas inconsistências é um novo desafio para muitos times de desenvolvimento. Geralmente as empresas lidam com um certo grau de inconsistência com o objetivo de responder rapidamente a sua demanda, possuindo algum processo para lidar com erros. Esta troca é vantajosa enquanto o custo de corrigir os erros for menor que o custo da perda gerada por ter uma consistência maior.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Os times que usam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tendem a desestimular o uso dos padrões simplesmente impostos pelos grupos de arquiteturas </a:t>
            </a:r>
            <a:r>
              <a:rPr lang="pt-BR" sz="1200" b="0" kern="1200" dirty="0" err="1" smtClean="0">
                <a:solidFill>
                  <a:schemeClr val="tx1"/>
                </a:solidFill>
                <a:effectLst/>
                <a:latin typeface="+mn-lt"/>
                <a:ea typeface="+mn-ea"/>
                <a:cs typeface="+mn-cs"/>
              </a:rPr>
              <a:t>enterprise</a:t>
            </a:r>
            <a:r>
              <a:rPr lang="pt-BR" sz="1200" b="0" kern="1200" dirty="0" smtClean="0">
                <a:solidFill>
                  <a:schemeClr val="tx1"/>
                </a:solidFill>
                <a:effectLst/>
                <a:latin typeface="+mn-lt"/>
                <a:ea typeface="+mn-ea"/>
                <a:cs typeface="+mn-cs"/>
              </a:rPr>
              <a:t>, e tendem a usar alegremente (e até evangelizar) o uso de padrões abertos tais como HTTP, ATOM e outros micro formatos.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diferença chave é como os padrões são criados e como eles são propostos. Padrões gerenciados por grupos como o IETF somente se tornam padrões quando existirem diversas implementações no ar e projetos open-</a:t>
            </a:r>
            <a:r>
              <a:rPr lang="pt-BR" sz="1200" b="0" kern="1200" dirty="0" err="1" smtClean="0">
                <a:solidFill>
                  <a:schemeClr val="tx1"/>
                </a:solidFill>
                <a:effectLst/>
                <a:latin typeface="+mn-lt"/>
                <a:ea typeface="+mn-ea"/>
                <a:cs typeface="+mn-cs"/>
              </a:rPr>
              <a:t>source</a:t>
            </a:r>
            <a:r>
              <a:rPr lang="pt-BR" sz="1200" b="0" kern="1200" dirty="0" smtClean="0">
                <a:solidFill>
                  <a:schemeClr val="tx1"/>
                </a:solidFill>
                <a:effectLst/>
                <a:latin typeface="+mn-lt"/>
                <a:ea typeface="+mn-ea"/>
                <a:cs typeface="+mn-cs"/>
              </a:rPr>
              <a:t> bem-sucedidos.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Estes padrões formam um mundo a parte de muitos no ambiente corporativo, que são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desenvolvidos por grupos que tem pouca experiência em programação, ou são fortemente influenciados por vendedores.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err="1" smtClean="0">
                <a:solidFill>
                  <a:schemeClr val="tx1"/>
                </a:solidFill>
                <a:effectLst/>
                <a:latin typeface="+mn-lt"/>
                <a:ea typeface="+mn-ea"/>
                <a:cs typeface="+mn-cs"/>
              </a:rPr>
              <a:t>écnicas</a:t>
            </a:r>
            <a:r>
              <a:rPr lang="pt-BR" sz="1200" b="0" kern="1200" dirty="0" smtClean="0">
                <a:solidFill>
                  <a:schemeClr val="tx1"/>
                </a:solidFill>
                <a:effectLst/>
                <a:latin typeface="+mn-lt"/>
                <a:ea typeface="+mn-ea"/>
                <a:cs typeface="+mn-cs"/>
              </a:rPr>
              <a:t> para automação da </a:t>
            </a:r>
            <a:r>
              <a:rPr lang="pt-BR" sz="1200" b="0" kern="1200" dirty="0" err="1" smtClean="0">
                <a:solidFill>
                  <a:schemeClr val="tx1"/>
                </a:solidFill>
                <a:effectLst/>
                <a:latin typeface="+mn-lt"/>
                <a:ea typeface="+mn-ea"/>
                <a:cs typeface="+mn-cs"/>
              </a:rPr>
              <a:t>infra-estrutura</a:t>
            </a:r>
            <a:r>
              <a:rPr lang="pt-BR" sz="1200" b="0" kern="1200" dirty="0" smtClean="0">
                <a:solidFill>
                  <a:schemeClr val="tx1"/>
                </a:solidFill>
                <a:effectLst/>
                <a:latin typeface="+mn-lt"/>
                <a:ea typeface="+mn-ea"/>
                <a:cs typeface="+mn-cs"/>
              </a:rPr>
              <a:t> tiveram grande evolução nos últimos anos – como a computação na nuvem e a própria AWS em particular, que permite reduzir a complexidade de construir, publicar e operar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Muitos dos produtos ou sistemas construídos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têm sido feitos por times com uma extensa experiência em </a:t>
            </a:r>
            <a:r>
              <a:rPr lang="pt-BR" sz="1200" b="0" kern="1200" dirty="0" err="1" smtClean="0">
                <a:solidFill>
                  <a:schemeClr val="tx1"/>
                </a:solidFill>
                <a:effectLst/>
                <a:latin typeface="+mn-lt"/>
                <a:ea typeface="+mn-ea"/>
                <a:cs typeface="+mn-cs"/>
              </a:rPr>
              <a:t>Continuos</a:t>
            </a:r>
            <a:r>
              <a:rPr lang="pt-BR" sz="1200" b="0" kern="1200" dirty="0" smtClean="0">
                <a:solidFill>
                  <a:schemeClr val="tx1"/>
                </a:solidFill>
                <a:effectLst/>
                <a:latin typeface="+mn-lt"/>
                <a:ea typeface="+mn-ea"/>
                <a:cs typeface="+mn-cs"/>
              </a:rPr>
              <a:t> Delivery e seu precursor, a Integração Contínua. Times que constroem software desta forma fazem uso intenso das técnicas de automação de </a:t>
            </a:r>
            <a:r>
              <a:rPr lang="pt-BR" sz="1200" b="0" kern="1200" dirty="0" err="1" smtClean="0">
                <a:solidFill>
                  <a:schemeClr val="tx1"/>
                </a:solidFill>
                <a:effectLst/>
                <a:latin typeface="+mn-lt"/>
                <a:ea typeface="+mn-ea"/>
                <a:cs typeface="+mn-cs"/>
              </a:rPr>
              <a:t>infra-estrutura</a:t>
            </a:r>
            <a:r>
              <a:rPr lang="pt-BR" sz="1200" b="0" kern="1200" dirty="0" smtClean="0">
                <a:solidFill>
                  <a:schemeClr val="tx1"/>
                </a:solidFill>
                <a:effectLst/>
                <a:latin typeface="+mn-lt"/>
                <a:ea typeface="+mn-ea"/>
                <a:cs typeface="+mn-cs"/>
              </a:rPr>
              <a:t>. A imagem abaixo ilustra um processo de build:</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Figura 5: um fluxo básico de build</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![Monolítico </a:t>
            </a:r>
            <a:r>
              <a:rPr lang="pt-BR" sz="1200" b="0" kern="1200" dirty="0" err="1" smtClean="0">
                <a:solidFill>
                  <a:schemeClr val="tx1"/>
                </a:solidFill>
                <a:effectLst/>
                <a:latin typeface="+mn-lt"/>
                <a:ea typeface="+mn-ea"/>
                <a:cs typeface="+mn-cs"/>
              </a:rPr>
              <a:t>vs</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/03-blog_f5.png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vez que este não é um artigo de </a:t>
            </a:r>
            <a:r>
              <a:rPr lang="pt-BR" sz="1200" b="0" kern="1200" dirty="0" err="1" smtClean="0">
                <a:solidFill>
                  <a:schemeClr val="tx1"/>
                </a:solidFill>
                <a:effectLst/>
                <a:latin typeface="+mn-lt"/>
                <a:ea typeface="+mn-ea"/>
                <a:cs typeface="+mn-cs"/>
              </a:rPr>
              <a:t>Continuos</a:t>
            </a:r>
            <a:r>
              <a:rPr lang="pt-BR" sz="1200" b="0" kern="1200" dirty="0" smtClean="0">
                <a:solidFill>
                  <a:schemeClr val="tx1"/>
                </a:solidFill>
                <a:effectLst/>
                <a:latin typeface="+mn-lt"/>
                <a:ea typeface="+mn-ea"/>
                <a:cs typeface="+mn-cs"/>
              </a:rPr>
              <a:t> Delivery, vamos chamar a atenção para somente algumas características chave aqui. Nós queremos o máximo de confiança possível que nosso software esteja funcionando, então rodamos diversos testes automatizados. Publicar um software funcionando significa que automatizamos a implantação para cada novo ambiente.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aplicação monolítica pode ser construída, testada e publicada através destes ambientes facilmente. Você percebe que uma vez automatizadas as etapas que vão até publicação em produção de um aplicação monolítica, publicar mais aplicações não assusta mais. E lembrando que um dos objetivos do </a:t>
            </a:r>
            <a:r>
              <a:rPr lang="pt-BR" sz="1200" b="0" kern="1200" dirty="0" err="1" smtClean="0">
                <a:solidFill>
                  <a:schemeClr val="tx1"/>
                </a:solidFill>
                <a:effectLst/>
                <a:latin typeface="+mn-lt"/>
                <a:ea typeface="+mn-ea"/>
                <a:cs typeface="+mn-cs"/>
              </a:rPr>
              <a:t>Continuous</a:t>
            </a:r>
            <a:r>
              <a:rPr lang="pt-BR" sz="1200" b="0" kern="1200" dirty="0" smtClean="0">
                <a:solidFill>
                  <a:schemeClr val="tx1"/>
                </a:solidFill>
                <a:effectLst/>
                <a:latin typeface="+mn-lt"/>
                <a:ea typeface="+mn-ea"/>
                <a:cs typeface="+mn-cs"/>
              </a:rPr>
              <a:t> Delivery é fazer que o processo de publicação se torne algo chato – indiferente de ser uma ou três aplicações, uma vez que isto continue sendo chato, não há problemas.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Outra área onde nós vemos times usando uma extensa automação da </a:t>
            </a:r>
            <a:r>
              <a:rPr lang="pt-BR" sz="1200" b="0" kern="1200" dirty="0" err="1" smtClean="0">
                <a:solidFill>
                  <a:schemeClr val="tx1"/>
                </a:solidFill>
                <a:effectLst/>
                <a:latin typeface="+mn-lt"/>
                <a:ea typeface="+mn-ea"/>
                <a:cs typeface="+mn-cs"/>
              </a:rPr>
              <a:t>infra-estrutura</a:t>
            </a:r>
            <a:r>
              <a:rPr lang="pt-BR" sz="1200" b="0" kern="1200" dirty="0" smtClean="0">
                <a:solidFill>
                  <a:schemeClr val="tx1"/>
                </a:solidFill>
                <a:effectLst/>
                <a:latin typeface="+mn-lt"/>
                <a:ea typeface="+mn-ea"/>
                <a:cs typeface="+mn-cs"/>
              </a:rPr>
              <a:t> é a administração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em produção. Em contraste da nossa afirmação acima, que quando o processo de publicação é chato não tem muita diferença entre aplicações monolíticas 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o panorama operacional para cada tipo é bem diferente.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Figura 6: A forma de publicação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é diferente.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Um efeito colateral que encontramos no aumento de automação (como uma </a:t>
            </a:r>
            <a:r>
              <a:rPr lang="pt-BR" sz="1200" b="0" kern="1200" dirty="0" err="1" smtClean="0">
                <a:solidFill>
                  <a:schemeClr val="tx1"/>
                </a:solidFill>
                <a:effectLst/>
                <a:latin typeface="+mn-lt"/>
                <a:ea typeface="+mn-ea"/>
                <a:cs typeface="+mn-cs"/>
              </a:rPr>
              <a:t>conseqüência</a:t>
            </a:r>
            <a:r>
              <a:rPr lang="pt-BR" sz="1200" b="0" kern="1200" dirty="0" smtClean="0">
                <a:solidFill>
                  <a:schemeClr val="tx1"/>
                </a:solidFill>
                <a:effectLst/>
                <a:latin typeface="+mn-lt"/>
                <a:ea typeface="+mn-ea"/>
                <a:cs typeface="+mn-cs"/>
              </a:rPr>
              <a:t> da entrega e publicação contínua) é a criação de ferramentas úteis que ajudem os desenvolvedores e o pessoal da operação. Ferramentas para a criação de artefatos, administração de bases de código, levantamento de serviços ou de monitoramento de logs são muito comuns agora. O melhor exemplo na internet é provavelmente o conjunto de ferramentas open </a:t>
            </a:r>
            <a:r>
              <a:rPr lang="pt-BR" sz="1200" b="0" kern="1200" dirty="0" err="1" smtClean="0">
                <a:solidFill>
                  <a:schemeClr val="tx1"/>
                </a:solidFill>
                <a:effectLst/>
                <a:latin typeface="+mn-lt"/>
                <a:ea typeface="+mn-ea"/>
                <a:cs typeface="+mn-cs"/>
              </a:rPr>
              <a:t>source</a:t>
            </a:r>
            <a:r>
              <a:rPr lang="pt-BR" sz="1200" b="0" kern="1200" dirty="0" smtClean="0">
                <a:solidFill>
                  <a:schemeClr val="tx1"/>
                </a:solidFill>
                <a:effectLst/>
                <a:latin typeface="+mn-lt"/>
                <a:ea typeface="+mn-ea"/>
                <a:cs typeface="+mn-cs"/>
              </a:rPr>
              <a:t> da </a:t>
            </a: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mas existem outras incluindo o </a:t>
            </a:r>
            <a:r>
              <a:rPr lang="pt-BR" sz="1200" b="0" kern="1200" dirty="0" err="1" smtClean="0">
                <a:solidFill>
                  <a:schemeClr val="tx1"/>
                </a:solidFill>
                <a:effectLst/>
                <a:latin typeface="+mn-lt"/>
                <a:ea typeface="+mn-ea"/>
                <a:cs typeface="+mn-cs"/>
              </a:rPr>
              <a:t>Dropwizard</a:t>
            </a:r>
            <a:r>
              <a:rPr lang="pt-BR" sz="1200" b="0" kern="1200" dirty="0" smtClean="0">
                <a:solidFill>
                  <a:schemeClr val="tx1"/>
                </a:solidFill>
                <a:effectLst/>
                <a:latin typeface="+mn-lt"/>
                <a:ea typeface="+mn-ea"/>
                <a:cs typeface="+mn-cs"/>
              </a:rPr>
              <a:t>, que temos usado extensamente.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a:t>
            </a:r>
            <a:r>
              <a:rPr lang="pt-BR" sz="1200" b="0" kern="1200" dirty="0" err="1" smtClean="0">
                <a:solidFill>
                  <a:schemeClr val="tx1"/>
                </a:solidFill>
                <a:effectLst/>
                <a:latin typeface="+mn-lt"/>
                <a:ea typeface="+mn-ea"/>
                <a:cs typeface="+mn-cs"/>
              </a:rPr>
              <a:t>conseqüência</a:t>
            </a:r>
            <a:r>
              <a:rPr lang="pt-BR" sz="1200" b="0" kern="1200" dirty="0" smtClean="0">
                <a:solidFill>
                  <a:schemeClr val="tx1"/>
                </a:solidFill>
                <a:effectLst/>
                <a:latin typeface="+mn-lt"/>
                <a:ea typeface="+mn-ea"/>
                <a:cs typeface="+mn-cs"/>
              </a:rPr>
              <a:t> do uso de serviços como componentes é que as aplicações precisam ser desenhadas de maneira que possam tolerar a falha dos serviços. Qualquer chamada de serviço poderá falhar devido a uma indisponibilidade do mesmo, e o cliente precisa responder a isso da maneira mais tranquila possível. Isto é uma desvantagem em comparação ao design monolítico porque introduz uma complexidade adicional ao ter que administrar esta situação. Como consequência, os times que usam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constantemente tem que refletir sobre como as falhas dos serviços podem afetar a experiência do usuário. O </a:t>
            </a:r>
            <a:r>
              <a:rPr lang="pt-BR" sz="1200" b="0" kern="1200" dirty="0" err="1" smtClean="0">
                <a:solidFill>
                  <a:schemeClr val="tx1"/>
                </a:solidFill>
                <a:effectLst/>
                <a:latin typeface="+mn-lt"/>
                <a:ea typeface="+mn-ea"/>
                <a:cs typeface="+mn-cs"/>
              </a:rPr>
              <a:t>Simian</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Army</a:t>
            </a:r>
            <a:r>
              <a:rPr lang="pt-BR" sz="1200" b="0" kern="1200" dirty="0" smtClean="0">
                <a:solidFill>
                  <a:schemeClr val="tx1"/>
                </a:solidFill>
                <a:effectLst/>
                <a:latin typeface="+mn-lt"/>
                <a:ea typeface="+mn-ea"/>
                <a:cs typeface="+mn-cs"/>
              </a:rPr>
              <a:t> da </a:t>
            </a: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leva os serviços e até mesmos os datacenters a falha durante o dia para testar tanto a resiliência da aplicação quanto o monitoramento.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Esta forma de testar de maneira automática o ambiente em produção pode ser o suficiente para dar ao pessoal de suporte o tipo de arrepios que precedem a uma semana intensa de trabalho. Não queremos dizer que os padrões de arquiteturas monolíticas não são capazes de ter configurações sofisticadas de monitoramento – somente afirmamos que isto é menos comum em nossa experiência.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vez que os serviços podem falhar a qualquer momento, é importante ser capaz de detectar falhas rapidamente e, se possível, restaurar o serviço automaticamente.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põe bastante ênfase no monitoramento em tempo real, checando elementos de arquitetura (por exemplo, quantas requisições por segundo o banco de dados esta tendo) e métricas relevantes ao negócio (como quantos pedidos por minutos são recebidos). O monitoramento semântico pode prover um alerta antecipado de algo indo mal e levar os times de desenvolvimento a investigar o caso.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Isto é particularmente importante para uma arquitetura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porque elas dão preferência a adaptação e a colaboração entre eventos, que são resultados de um comportamento de emergência. Enquanto muitos especialistas se alegram ao descobrir situações de emergência por acaso, a verdade é que esse comportamento pode levar a coisas ruins. Monitoramento é vital para identificar rapidamente um comportamento errado e assim conseguir corrigi-lo.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Aplicações monolíticas podem ser construídas para serem transparentes como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 na verdade, elas deveriam ser. A diferença é que você precisa obrigatoriamente saber quando os serviços que rodam em diferentes processos são desconectados. Com bibliotecas dentro do mesmo processo este tipo de transparência é menos útil.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Times que praticam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esperam ver monitoramentos sofisticados e configurações individuais de log para cada serviço, em </a:t>
            </a:r>
            <a:r>
              <a:rPr lang="pt-BR" sz="1200" b="0" kern="1200" dirty="0" err="1" smtClean="0">
                <a:solidFill>
                  <a:schemeClr val="tx1"/>
                </a:solidFill>
                <a:effectLst/>
                <a:latin typeface="+mn-lt"/>
                <a:ea typeface="+mn-ea"/>
                <a:cs typeface="+mn-cs"/>
              </a:rPr>
              <a:t>dashboards</a:t>
            </a:r>
            <a:r>
              <a:rPr lang="pt-BR" sz="1200" b="0" kern="1200" dirty="0" smtClean="0">
                <a:solidFill>
                  <a:schemeClr val="tx1"/>
                </a:solidFill>
                <a:effectLst/>
                <a:latin typeface="+mn-lt"/>
                <a:ea typeface="+mn-ea"/>
                <a:cs typeface="+mn-cs"/>
              </a:rPr>
              <a:t> exibindo status de execução (</a:t>
            </a:r>
            <a:r>
              <a:rPr lang="pt-BR" sz="1200" b="0" kern="1200" dirty="0" err="1" smtClean="0">
                <a:solidFill>
                  <a:schemeClr val="tx1"/>
                </a:solidFill>
                <a:effectLst/>
                <a:latin typeface="+mn-lt"/>
                <a:ea typeface="+mn-ea"/>
                <a:cs typeface="+mn-cs"/>
              </a:rPr>
              <a:t>up</a:t>
            </a:r>
            <a:r>
              <a:rPr lang="pt-BR" sz="1200" b="0" kern="1200" dirty="0" smtClean="0">
                <a:solidFill>
                  <a:schemeClr val="tx1"/>
                </a:solidFill>
                <a:effectLst/>
                <a:latin typeface="+mn-lt"/>
                <a:ea typeface="+mn-ea"/>
                <a:cs typeface="+mn-cs"/>
              </a:rPr>
              <a:t>/</a:t>
            </a:r>
            <a:r>
              <a:rPr lang="pt-BR" sz="1200" b="0" kern="1200" dirty="0" err="1" smtClean="0">
                <a:solidFill>
                  <a:schemeClr val="tx1"/>
                </a:solidFill>
                <a:effectLst/>
                <a:latin typeface="+mn-lt"/>
                <a:ea typeface="+mn-ea"/>
                <a:cs typeface="+mn-cs"/>
              </a:rPr>
              <a:t>down</a:t>
            </a:r>
            <a:r>
              <a:rPr lang="pt-BR" sz="1200" b="0" kern="1200" dirty="0" smtClean="0">
                <a:solidFill>
                  <a:schemeClr val="tx1"/>
                </a:solidFill>
                <a:effectLst/>
                <a:latin typeface="+mn-lt"/>
                <a:ea typeface="+mn-ea"/>
                <a:cs typeface="+mn-cs"/>
              </a:rPr>
              <a:t>) e uma variedade de métricas relevantes para a operação do negócio. Detalhes sobre o status dos disjuntores (</a:t>
            </a:r>
            <a:r>
              <a:rPr lang="pt-BR" sz="1200" b="0" kern="1200" dirty="0" err="1" smtClean="0">
                <a:solidFill>
                  <a:schemeClr val="tx1"/>
                </a:solidFill>
                <a:effectLst/>
                <a:latin typeface="+mn-lt"/>
                <a:ea typeface="+mn-ea"/>
                <a:cs typeface="+mn-cs"/>
              </a:rPr>
              <a:t>circuit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breakers</a:t>
            </a:r>
            <a:r>
              <a:rPr lang="pt-BR" sz="1200" b="0" kern="1200" dirty="0" smtClean="0">
                <a:solidFill>
                  <a:schemeClr val="tx1"/>
                </a:solidFill>
                <a:effectLst/>
                <a:latin typeface="+mn-lt"/>
                <a:ea typeface="+mn-ea"/>
                <a:cs typeface="+mn-cs"/>
              </a:rPr>
              <a:t>), taxa de transferência atual e latência são outros exemplos que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encontramos no mundo real.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padrão </a:t>
            </a:r>
            <a:r>
              <a:rPr lang="pt-BR" sz="1200" b="0" kern="1200" dirty="0" err="1" smtClean="0">
                <a:solidFill>
                  <a:schemeClr val="tx1"/>
                </a:solidFill>
                <a:effectLst/>
                <a:latin typeface="+mn-lt"/>
                <a:ea typeface="+mn-ea"/>
                <a:cs typeface="+mn-cs"/>
              </a:rPr>
              <a:t>Circuit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Breaker</a:t>
            </a:r>
            <a:r>
              <a:rPr lang="pt-BR" sz="1200" b="0" kern="1200" dirty="0" smtClean="0">
                <a:solidFill>
                  <a:schemeClr val="tx1"/>
                </a:solidFill>
                <a:effectLst/>
                <a:latin typeface="+mn-lt"/>
                <a:ea typeface="+mn-ea"/>
                <a:cs typeface="+mn-cs"/>
              </a:rPr>
              <a:t> (disjuntor) aparece no Release It! junto com outros padrões como o </a:t>
            </a:r>
            <a:r>
              <a:rPr lang="pt-BR" sz="1200" b="0" kern="1200" dirty="0" err="1" smtClean="0">
                <a:solidFill>
                  <a:schemeClr val="tx1"/>
                </a:solidFill>
                <a:effectLst/>
                <a:latin typeface="+mn-lt"/>
                <a:ea typeface="+mn-ea"/>
                <a:cs typeface="+mn-cs"/>
              </a:rPr>
              <a:t>Bulkhead</a:t>
            </a:r>
            <a:r>
              <a:rPr lang="pt-BR" sz="1200" b="0" kern="1200" dirty="0" smtClean="0">
                <a:solidFill>
                  <a:schemeClr val="tx1"/>
                </a:solidFill>
                <a:effectLst/>
                <a:latin typeface="+mn-lt"/>
                <a:ea typeface="+mn-ea"/>
                <a:cs typeface="+mn-cs"/>
              </a:rPr>
              <a:t> e o Timeout. Implementados juntos, estes padrões são cruciais quando construímos aplicações que se comunicam. Este post no blog da </a:t>
            </a: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realiza um grande trabalho ao explicar como eles aplicam estes padrões.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Sempre que você tem um certo número de chamadas síncronas entre serviços você vai encontrar um efeito multiplicador na lentidão. Esta lentidão no seu sistema é simplesmente o produto da lentidão de componentes individuais. Você deve tomar uma decisão: transformar suas chamadas em assíncronas ou gerenciar esta lentidão. No www.guardian.co.uk eles implementaram uma regra simples em sua nova plataforma – uma chamada síncrona por requisição do usuário, enquanto na </a:t>
            </a: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seu </a:t>
            </a:r>
            <a:r>
              <a:rPr lang="pt-BR" sz="1200" b="0" kern="1200" dirty="0" err="1" smtClean="0">
                <a:solidFill>
                  <a:schemeClr val="tx1"/>
                </a:solidFill>
                <a:effectLst/>
                <a:latin typeface="+mn-lt"/>
                <a:ea typeface="+mn-ea"/>
                <a:cs typeface="+mn-cs"/>
              </a:rPr>
              <a:t>redesign</a:t>
            </a:r>
            <a:r>
              <a:rPr lang="pt-BR" sz="1200" b="0" kern="1200" dirty="0" smtClean="0">
                <a:solidFill>
                  <a:schemeClr val="tx1"/>
                </a:solidFill>
                <a:effectLst/>
                <a:latin typeface="+mn-lt"/>
                <a:ea typeface="+mn-ea"/>
                <a:cs typeface="+mn-cs"/>
              </a:rPr>
              <a:t> na API transformou toda a criação de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em recursos assíncronos.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Times que trabalham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geralmente possuem uma experiência em desenhar aplicações para evoluírem e enxergam na decomposição dos serviços uma ferramenta avançada que permite controlar mudanças em suas aplicações sem necessidade de evitá-las. Controlar mudanças não significa necessariamente reduzi-las – com atitudes e ferramentas corretas você pode fazer frequentes, rápidas e precisas mudanças em seu software.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Sempre que você quebra um sistema em componentes, você se vê diante da decisão de como dividi-lo em partes – quais são os princípios em que vamos decidir esta divisão da aplicação? A propriedade chave de um componente é a noção da sua atualização acontecer de maneira independente – o que implica em olharmos para pontos onde imaginamos reescrever o componente sem afetar nada a sua volta. Desenvolvedores que utilizam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avançam ainda mais neste ponto ao esperarem explicitamente que muitos serviços sejam destruídos no futuro, ao invés de ser permanentes a longo prazo.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site do The Guardian é um bom exemplo de como uma aplicação foi desenhada e construída como uma aplicação monolítica, mas evoluiu em direção aos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O sistema monolítico ainda existe como o coração do website, mas eles preferem adicionar novas </a:t>
            </a:r>
            <a:r>
              <a:rPr lang="pt-BR" sz="1200" b="0" kern="1200" dirty="0" err="1" smtClean="0">
                <a:solidFill>
                  <a:schemeClr val="tx1"/>
                </a:solidFill>
                <a:effectLst/>
                <a:latin typeface="+mn-lt"/>
                <a:ea typeface="+mn-ea"/>
                <a:cs typeface="+mn-cs"/>
              </a:rPr>
              <a:t>features</a:t>
            </a:r>
            <a:r>
              <a:rPr lang="pt-BR" sz="1200" b="0" kern="1200" dirty="0" smtClean="0">
                <a:solidFill>
                  <a:schemeClr val="tx1"/>
                </a:solidFill>
                <a:effectLst/>
                <a:latin typeface="+mn-lt"/>
                <a:ea typeface="+mn-ea"/>
                <a:cs typeface="+mn-cs"/>
              </a:rPr>
              <a:t> usando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que consomem a API no sistema monolítico. Esta abordagem é particularmente útil para </a:t>
            </a:r>
            <a:r>
              <a:rPr lang="pt-BR" sz="1200" b="0" kern="1200" dirty="0" err="1" smtClean="0">
                <a:solidFill>
                  <a:schemeClr val="tx1"/>
                </a:solidFill>
                <a:effectLst/>
                <a:latin typeface="+mn-lt"/>
                <a:ea typeface="+mn-ea"/>
                <a:cs typeface="+mn-cs"/>
              </a:rPr>
              <a:t>features</a:t>
            </a:r>
            <a:r>
              <a:rPr lang="pt-BR" sz="1200" b="0" kern="1200" dirty="0" smtClean="0">
                <a:solidFill>
                  <a:schemeClr val="tx1"/>
                </a:solidFill>
                <a:effectLst/>
                <a:latin typeface="+mn-lt"/>
                <a:ea typeface="+mn-ea"/>
                <a:cs typeface="+mn-cs"/>
              </a:rPr>
              <a:t> que são herdadas temporariamente, como páginas específicas de um evento esportivo. Tal parte do site pode ser facilmente criada usando linguagens de desenvolvimento rápido e removidas uma vez que o evento termine. Temos visto abordagens similares em uma instituição financeira onde novos serviços são adicionados para uma oportunidade de mercado e descartados após alguns meses ou mesmo semanas.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Esta ênfase de que os serviços possam ser substituíveis é, em um caso especial, um princípio mais amplo de design que obtém sua modularidade através do padrão de mudança. Você deseja manter coisas que mudam ao mesmo tempo dentro do mesmo módulo. Partes de um sistema que muda raramente devem estar em diferentes serviços. Se você se encontrar repetidamente mudando dois serviços ao mesmo tempo, isto é um sinal que eles devem ser unidos.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Colocar componentes em serviços permite um planejamento de lançamento mais granular. Em um sistema monolítico, qualquer mudança requer uma publicação da aplicação por inteiro.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entretanto, você precisa somente republicar o serviço que foi modificado. Isto simplifica e agiliza o processo de publicação. Em contrapartida, você tem que se preocupar com as mudanças que possam quebrar os serviços que as consomem. A abordagem tradicional de integração é tentar lidar com esse problema usando versionamento, mas a preferência no mundo dos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usar o versionamento como último recurso. Podemos evitar diversos versionamentos ao desenhar serviços para serem tolerantes a mudanças em seus fornecedores o máximo possível.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Spring Boot </a:t>
            </a:r>
            <a:r>
              <a:rPr lang="pt-BR" sz="1200" b="1" kern="1200" dirty="0" smtClean="0">
                <a:solidFill>
                  <a:schemeClr val="tx1"/>
                </a:solidFill>
                <a:effectLst/>
                <a:latin typeface="+mn-lt"/>
                <a:ea typeface="+mn-ea"/>
                <a:cs typeface="+mn-cs"/>
              </a:rPr>
              <a:t>facilita a criação de aplicativos baseados em Spring autônomos</a:t>
            </a:r>
            <a:r>
              <a:rPr lang="pt-BR" sz="1200" b="0" kern="1200" dirty="0" smtClean="0">
                <a:solidFill>
                  <a:schemeClr val="tx1"/>
                </a:solidFill>
                <a:effectLst/>
                <a:latin typeface="+mn-lt"/>
                <a:ea typeface="+mn-ea"/>
                <a:cs typeface="+mn-cs"/>
              </a:rPr>
              <a:t> e de produção que você pode </a:t>
            </a:r>
            <a:r>
              <a:rPr lang="pt-BR" sz="1200" b="0" kern="1200" dirty="0" smtClean="0">
                <a:solidFill>
                  <a:schemeClr val="tx1"/>
                </a:solidFill>
                <a:effectLst/>
                <a:latin typeface="+mn-lt"/>
                <a:ea typeface="+mn-ea"/>
                <a:cs typeface="+mn-cs"/>
              </a:rPr>
              <a:t>executar.</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Possui </a:t>
            </a:r>
            <a:r>
              <a:rPr lang="pt-BR" sz="1200" b="0" kern="1200" dirty="0" smtClean="0">
                <a:solidFill>
                  <a:schemeClr val="tx1"/>
                </a:solidFill>
                <a:effectLst/>
                <a:latin typeface="+mn-lt"/>
                <a:ea typeface="+mn-ea"/>
                <a:cs typeface="+mn-cs"/>
              </a:rPr>
              <a:t>uma visão </a:t>
            </a:r>
            <a:r>
              <a:rPr lang="pt-BR" sz="1200" b="1" kern="1200" dirty="0" smtClean="0">
                <a:solidFill>
                  <a:schemeClr val="tx1"/>
                </a:solidFill>
                <a:effectLst/>
                <a:latin typeface="+mn-lt"/>
                <a:ea typeface="+mn-ea"/>
                <a:cs typeface="+mn-cs"/>
              </a:rPr>
              <a:t>"opinativa"</a:t>
            </a:r>
            <a:r>
              <a:rPr lang="pt-BR" sz="1200" b="0" kern="1200" dirty="0" smtClean="0">
                <a:solidFill>
                  <a:schemeClr val="tx1"/>
                </a:solidFill>
                <a:effectLst/>
                <a:latin typeface="+mn-lt"/>
                <a:ea typeface="+mn-ea"/>
                <a:cs typeface="+mn-cs"/>
              </a:rPr>
              <a:t> da plataforma Spring e de bibliotecas de terceiros, para que você possa começar com o </a:t>
            </a:r>
            <a:r>
              <a:rPr lang="pt-BR" sz="1200" b="1" kern="1200" dirty="0" smtClean="0">
                <a:solidFill>
                  <a:schemeClr val="tx1"/>
                </a:solidFill>
                <a:effectLst/>
                <a:latin typeface="+mn-lt"/>
                <a:ea typeface="+mn-ea"/>
                <a:cs typeface="+mn-cs"/>
              </a:rPr>
              <a:t>mínimo de </a:t>
            </a:r>
            <a:r>
              <a:rPr lang="pt-BR" sz="1200" b="1" kern="1200" dirty="0" smtClean="0">
                <a:solidFill>
                  <a:schemeClr val="tx1"/>
                </a:solidFill>
                <a:effectLst/>
                <a:latin typeface="+mn-lt"/>
                <a:ea typeface="+mn-ea"/>
                <a:cs typeface="+mn-cs"/>
              </a:rPr>
              <a:t>ruído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maioria dos aplicativos Spring Boot precisa de uma </a:t>
            </a:r>
            <a:r>
              <a:rPr lang="pt-BR" sz="1200" b="1" kern="1200" dirty="0" smtClean="0">
                <a:solidFill>
                  <a:schemeClr val="tx1"/>
                </a:solidFill>
                <a:effectLst/>
                <a:latin typeface="+mn-lt"/>
                <a:ea typeface="+mn-ea"/>
                <a:cs typeface="+mn-cs"/>
              </a:rPr>
              <a:t>configuração de Spring muito pequena</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Você pode usar o Spring Boot para criar aplicativos Java que podem ser iniciados usando o </a:t>
            </a:r>
            <a:r>
              <a:rPr lang="pt-BR" sz="1200" b="1" kern="1200" dirty="0" err="1" smtClean="0">
                <a:solidFill>
                  <a:schemeClr val="tx1"/>
                </a:solidFill>
                <a:effectLst/>
                <a:latin typeface="+mn-lt"/>
                <a:ea typeface="+mn-ea"/>
                <a:cs typeface="+mn-cs"/>
              </a:rPr>
              <a:t>java</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jar</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Também </a:t>
            </a:r>
            <a:r>
              <a:rPr lang="pt-BR" sz="1200" b="0" kern="1200" dirty="0" smtClean="0">
                <a:solidFill>
                  <a:schemeClr val="tx1"/>
                </a:solidFill>
                <a:effectLst/>
                <a:latin typeface="+mn-lt"/>
                <a:ea typeface="+mn-ea"/>
                <a:cs typeface="+mn-cs"/>
              </a:rPr>
              <a:t>fornece uma ferramenta de linha de comando que executa "</a:t>
            </a:r>
            <a:r>
              <a:rPr lang="pt-BR" sz="1200" b="1" kern="1200" dirty="0" err="1" smtClean="0">
                <a:solidFill>
                  <a:schemeClr val="tx1"/>
                </a:solidFill>
                <a:effectLst/>
                <a:latin typeface="+mn-lt"/>
                <a:ea typeface="+mn-ea"/>
                <a:cs typeface="+mn-cs"/>
              </a:rPr>
              <a:t>spring</a:t>
            </a:r>
            <a:r>
              <a:rPr lang="pt-BR" sz="1200" b="1" kern="1200" dirty="0" smtClean="0">
                <a:solidFill>
                  <a:schemeClr val="tx1"/>
                </a:solidFill>
                <a:effectLst/>
                <a:latin typeface="+mn-lt"/>
                <a:ea typeface="+mn-ea"/>
                <a:cs typeface="+mn-cs"/>
              </a:rPr>
              <a:t> scripts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29</a:t>
            </a:fld>
            <a:endParaRPr lang="pt-BR"/>
          </a:p>
        </p:txBody>
      </p:sp>
    </p:spTree>
    <p:extLst>
      <p:ext uri="{BB962C8B-B14F-4D97-AF65-F5344CB8AC3E}">
        <p14:creationId xmlns:p14="http://schemas.microsoft.com/office/powerpoint/2010/main" val="35862747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159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consiste em uma coleção de pequenos serviços autônomos. Cada serviço é independente e deve implementar uma única funcionalidade comercial.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165</a:t>
            </a:fld>
            <a:endParaRPr lang="pt-BR"/>
          </a:p>
        </p:txBody>
      </p:sp>
    </p:spTree>
    <p:extLst>
      <p:ext uri="{BB962C8B-B14F-4D97-AF65-F5344CB8AC3E}">
        <p14:creationId xmlns:p14="http://schemas.microsoft.com/office/powerpoint/2010/main" val="35815189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Em alguns aspectos,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são a evolução natural das arquiteturas orientada a serviços (SOA), mas há diferenças entre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 SOA. Aqui estão algumas características que definem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Em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os serviços são pequenos, independentes e fracamente acoplados.</a:t>
            </a:r>
          </a:p>
          <a:p>
            <a:r>
              <a:rPr lang="pt-BR" sz="1200" b="0" kern="1200" dirty="0" smtClean="0">
                <a:solidFill>
                  <a:schemeClr val="tx1"/>
                </a:solidFill>
                <a:effectLst/>
                <a:latin typeface="+mn-lt"/>
                <a:ea typeface="+mn-ea"/>
                <a:cs typeface="+mn-cs"/>
              </a:rPr>
              <a:t>- Cada serviço é uma base de código separado, que pode ser gerenciado por uma equipe de desenvolvimento pequena.</a:t>
            </a:r>
          </a:p>
          <a:p>
            <a:r>
              <a:rPr lang="pt-BR" sz="1200" b="0" kern="1200" dirty="0" smtClean="0">
                <a:solidFill>
                  <a:schemeClr val="tx1"/>
                </a:solidFill>
                <a:effectLst/>
                <a:latin typeface="+mn-lt"/>
                <a:ea typeface="+mn-ea"/>
                <a:cs typeface="+mn-cs"/>
              </a:rPr>
              <a:t>- Os serviços podem ser implantados de maneira independente. Uma equipe pode atualizar um serviço existente sem recompilar e reimplantar o aplicativo inteiro.</a:t>
            </a:r>
          </a:p>
          <a:p>
            <a:r>
              <a:rPr lang="pt-BR" sz="1200" b="0" kern="1200" dirty="0" smtClean="0">
                <a:solidFill>
                  <a:schemeClr val="tx1"/>
                </a:solidFill>
                <a:effectLst/>
                <a:latin typeface="+mn-lt"/>
                <a:ea typeface="+mn-ea"/>
                <a:cs typeface="+mn-cs"/>
              </a:rPr>
              <a:t>- Os serviços são responsáveis por manter seus próprios dados ou o estado externo. Isso é diferente do modelo tradicional, em que uma camada de dados separada lida com a persistência de dados.</a:t>
            </a:r>
          </a:p>
          <a:p>
            <a:r>
              <a:rPr lang="pt-BR" sz="1200" b="0" kern="1200" dirty="0" smtClean="0">
                <a:solidFill>
                  <a:schemeClr val="tx1"/>
                </a:solidFill>
                <a:effectLst/>
                <a:latin typeface="+mn-lt"/>
                <a:ea typeface="+mn-ea"/>
                <a:cs typeface="+mn-cs"/>
              </a:rPr>
              <a:t>- Os serviços comunicam-se entre si por meio de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bem definidas. Detalhes da implementação interna de cada serviço ficam ocultos de outros serviços.</a:t>
            </a:r>
          </a:p>
          <a:p>
            <a:r>
              <a:rPr lang="pt-BR" sz="1200" b="0" kern="1200" dirty="0" smtClean="0">
                <a:solidFill>
                  <a:schemeClr val="tx1"/>
                </a:solidFill>
                <a:effectLst/>
                <a:latin typeface="+mn-lt"/>
                <a:ea typeface="+mn-ea"/>
                <a:cs typeface="+mn-cs"/>
              </a:rPr>
              <a:t>- Os serviços não precisam compartilhar a mesma pilha de tecnologia, bibliotecas ou estruturas.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Além para os próprios serviços, alguns outros componentes aparecem em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típica: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**Gerenciamento**</a:t>
            </a:r>
            <a:r>
              <a:rPr lang="pt-BR" sz="1200" b="0" kern="1200" dirty="0" smtClean="0">
                <a:solidFill>
                  <a:schemeClr val="tx1"/>
                </a:solidFill>
                <a:effectLst/>
                <a:latin typeface="+mn-lt"/>
                <a:ea typeface="+mn-ea"/>
                <a:cs typeface="+mn-cs"/>
              </a:rPr>
              <a:t>. O componente de gerenciamento é responsável por colocar serviços em nós, identificar falhas, </a:t>
            </a:r>
            <a:r>
              <a:rPr lang="pt-BR" sz="1200" b="0" kern="1200" dirty="0" err="1" smtClean="0">
                <a:solidFill>
                  <a:schemeClr val="tx1"/>
                </a:solidFill>
                <a:effectLst/>
                <a:latin typeface="+mn-lt"/>
                <a:ea typeface="+mn-ea"/>
                <a:cs typeface="+mn-cs"/>
              </a:rPr>
              <a:t>rebalancear</a:t>
            </a:r>
            <a:r>
              <a:rPr lang="pt-BR" sz="1200" b="0" kern="1200" dirty="0" smtClean="0">
                <a:solidFill>
                  <a:schemeClr val="tx1"/>
                </a:solidFill>
                <a:effectLst/>
                <a:latin typeface="+mn-lt"/>
                <a:ea typeface="+mn-ea"/>
                <a:cs typeface="+mn-cs"/>
              </a:rPr>
              <a:t> serviços entre nós e assim por diante.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**Descoberta de Serviço**</a:t>
            </a:r>
            <a:r>
              <a:rPr lang="pt-BR" sz="1200" b="0" kern="1200" dirty="0" smtClean="0">
                <a:solidFill>
                  <a:schemeClr val="tx1"/>
                </a:solidFill>
                <a:effectLst/>
                <a:latin typeface="+mn-lt"/>
                <a:ea typeface="+mn-ea"/>
                <a:cs typeface="+mn-cs"/>
              </a:rPr>
              <a:t>. Mantém uma lista de serviços e em quais nós eles estão localizados. Habilita a pesquisa de serviço para localizar o ponto de extremidade para um serviço.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**Gateway de API**</a:t>
            </a:r>
            <a:r>
              <a:rPr lang="pt-BR" sz="1200" b="0" kern="1200" dirty="0" smtClean="0">
                <a:solidFill>
                  <a:schemeClr val="tx1"/>
                </a:solidFill>
                <a:effectLst/>
                <a:latin typeface="+mn-lt"/>
                <a:ea typeface="+mn-ea"/>
                <a:cs typeface="+mn-cs"/>
              </a:rPr>
              <a:t>. O gateway de API é o ponto de entrada para os clientes. Os clientes não chamam serviços diretamente. Em vez disso, eles chamam o gateway de API, que encaminha a chamada para os serviços apropriados no </a:t>
            </a:r>
            <a:r>
              <a:rPr lang="pt-BR" sz="1200" b="0" kern="1200" dirty="0" err="1" smtClean="0">
                <a:solidFill>
                  <a:schemeClr val="tx1"/>
                </a:solidFill>
                <a:effectLst/>
                <a:latin typeface="+mn-lt"/>
                <a:ea typeface="+mn-ea"/>
                <a:cs typeface="+mn-cs"/>
              </a:rPr>
              <a:t>back</a:t>
            </a:r>
            <a:r>
              <a:rPr lang="pt-BR" sz="1200" b="0" kern="1200" dirty="0" smtClean="0">
                <a:solidFill>
                  <a:schemeClr val="tx1"/>
                </a:solidFill>
                <a:effectLst/>
                <a:latin typeface="+mn-lt"/>
                <a:ea typeface="+mn-ea"/>
                <a:cs typeface="+mn-cs"/>
              </a:rPr>
              <a:t>-end. O gateway de API pode agregar as respostas de vários serviços e retornar a resposta agregada.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vantagens de usar um gateway de API incluem:</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Desacoplar os clientes dos serviços. Os serviços podem ter controle de versão ou ser </a:t>
            </a:r>
            <a:r>
              <a:rPr lang="pt-BR" sz="1200" b="0" kern="1200" dirty="0" err="1" smtClean="0">
                <a:solidFill>
                  <a:schemeClr val="tx1"/>
                </a:solidFill>
                <a:effectLst/>
                <a:latin typeface="+mn-lt"/>
                <a:ea typeface="+mn-ea"/>
                <a:cs typeface="+mn-cs"/>
              </a:rPr>
              <a:t>refatorado</a:t>
            </a:r>
            <a:r>
              <a:rPr lang="pt-BR" sz="1200" b="0" kern="1200" dirty="0" smtClean="0">
                <a:solidFill>
                  <a:schemeClr val="tx1"/>
                </a:solidFill>
                <a:effectLst/>
                <a:latin typeface="+mn-lt"/>
                <a:ea typeface="+mn-ea"/>
                <a:cs typeface="+mn-cs"/>
              </a:rPr>
              <a:t> sem necessidade de atualizar todos os clientes.</a:t>
            </a:r>
          </a:p>
          <a:p>
            <a:r>
              <a:rPr lang="pt-BR" sz="1200" b="0" kern="1200" dirty="0" smtClean="0">
                <a:solidFill>
                  <a:schemeClr val="tx1"/>
                </a:solidFill>
                <a:effectLst/>
                <a:latin typeface="+mn-lt"/>
                <a:ea typeface="+mn-ea"/>
                <a:cs typeface="+mn-cs"/>
              </a:rPr>
              <a:t>- Os serviços podem usar protocolos de mensagens que não sejam amigáveis à Web, como AMQP.</a:t>
            </a:r>
          </a:p>
          <a:p>
            <a:r>
              <a:rPr lang="pt-BR" sz="1200" b="0" kern="1200" dirty="0" smtClean="0">
                <a:solidFill>
                  <a:schemeClr val="tx1"/>
                </a:solidFill>
                <a:effectLst/>
                <a:latin typeface="+mn-lt"/>
                <a:ea typeface="+mn-ea"/>
                <a:cs typeface="+mn-cs"/>
              </a:rPr>
              <a:t>- O Gateway de API pode executar outras funções abrangentes, como autenticação, registro em log, terminação SSL e balanceamento de carga.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166</a:t>
            </a:fld>
            <a:endParaRPr lang="pt-BR"/>
          </a:p>
        </p:txBody>
      </p:sp>
    </p:spTree>
    <p:extLst>
      <p:ext uri="{BB962C8B-B14F-4D97-AF65-F5344CB8AC3E}">
        <p14:creationId xmlns:p14="http://schemas.microsoft.com/office/powerpoint/2010/main" val="36967045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**Implantações independentes**</a:t>
            </a:r>
            <a:r>
              <a:rPr lang="pt-BR" sz="1200" b="0" kern="1200" dirty="0" smtClean="0">
                <a:solidFill>
                  <a:schemeClr val="tx1"/>
                </a:solidFill>
                <a:effectLst/>
                <a:latin typeface="+mn-lt"/>
                <a:ea typeface="+mn-ea"/>
                <a:cs typeface="+mn-cs"/>
              </a:rPr>
              <a:t>. Você pode atualizar um serviço sem reimplantar o aplicativo inteiro e, em seguida, reverter ou efetuar </a:t>
            </a:r>
            <a:r>
              <a:rPr lang="pt-BR" sz="1200" b="0" kern="1200" dirty="0" err="1" smtClean="0">
                <a:solidFill>
                  <a:schemeClr val="tx1"/>
                </a:solidFill>
                <a:effectLst/>
                <a:latin typeface="+mn-lt"/>
                <a:ea typeface="+mn-ea"/>
                <a:cs typeface="+mn-cs"/>
              </a:rPr>
              <a:t>roll</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forward</a:t>
            </a:r>
            <a:r>
              <a:rPr lang="pt-BR" sz="1200" b="0" kern="1200" dirty="0" smtClean="0">
                <a:solidFill>
                  <a:schemeClr val="tx1"/>
                </a:solidFill>
                <a:effectLst/>
                <a:latin typeface="+mn-lt"/>
                <a:ea typeface="+mn-ea"/>
                <a:cs typeface="+mn-cs"/>
              </a:rPr>
              <a:t> de uma atualização se algo der errado. Correções de bugs e liberações de recurso são mais fáceis de gerenciar e menos arriscadas.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**Desenvolvimento independente**</a:t>
            </a:r>
            <a:r>
              <a:rPr lang="pt-BR" sz="1200" b="0" kern="1200" dirty="0" smtClean="0">
                <a:solidFill>
                  <a:schemeClr val="tx1"/>
                </a:solidFill>
                <a:effectLst/>
                <a:latin typeface="+mn-lt"/>
                <a:ea typeface="+mn-ea"/>
                <a:cs typeface="+mn-cs"/>
              </a:rPr>
              <a:t>. Uma única equipe de desenvolvimento pode criar, testar e implantar um serviço. O resultado é inovação contínua e um ritmo mais rápido de liberação.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**Equipes pequenas e focadas**</a:t>
            </a:r>
            <a:r>
              <a:rPr lang="pt-BR" sz="1200" b="0" kern="1200" dirty="0" smtClean="0">
                <a:solidFill>
                  <a:schemeClr val="tx1"/>
                </a:solidFill>
                <a:effectLst/>
                <a:latin typeface="+mn-lt"/>
                <a:ea typeface="+mn-ea"/>
                <a:cs typeface="+mn-cs"/>
              </a:rPr>
              <a:t>. As equipes podem se concentrar em um serviço. O escopo menor de cada serviço torna a base de código mais fácil de entender e é mais fácil para novos membros da equipe fazerem a expansão.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**Isolamento de falha**</a:t>
            </a:r>
            <a:r>
              <a:rPr lang="pt-BR" sz="1200" b="0" kern="1200" dirty="0" smtClean="0">
                <a:solidFill>
                  <a:schemeClr val="tx1"/>
                </a:solidFill>
                <a:effectLst/>
                <a:latin typeface="+mn-lt"/>
                <a:ea typeface="+mn-ea"/>
                <a:cs typeface="+mn-cs"/>
              </a:rPr>
              <a:t>. Se um serviço falhar, ele não derrubará o aplicativo inteiro. No entanto, isso não significa que você obtém resiliência gratuitamente. Você ainda precisa seguir as melhores práticas de resiliência e padrões de design.</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**Pilhas de tecnologia mistas**</a:t>
            </a:r>
            <a:r>
              <a:rPr lang="pt-BR" sz="1200" b="0" kern="1200" dirty="0" smtClean="0">
                <a:solidFill>
                  <a:schemeClr val="tx1"/>
                </a:solidFill>
                <a:effectLst/>
                <a:latin typeface="+mn-lt"/>
                <a:ea typeface="+mn-ea"/>
                <a:cs typeface="+mn-cs"/>
              </a:rPr>
              <a:t>. As equipes podem escolher a tecnologia mais adequada para seu serviço.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**Dimensionamento granular**</a:t>
            </a:r>
            <a:r>
              <a:rPr lang="pt-BR" sz="1200" b="0" kern="1200" dirty="0" smtClean="0">
                <a:solidFill>
                  <a:schemeClr val="tx1"/>
                </a:solidFill>
                <a:effectLst/>
                <a:latin typeface="+mn-lt"/>
                <a:ea typeface="+mn-ea"/>
                <a:cs typeface="+mn-cs"/>
              </a:rPr>
              <a:t>. Os serviços podem ser dimensionados de maneira independente. Ao mesmo tempo, a densidade mais alta de serviços por VM significa que os recursos de VM são totalmente usados. Usando restrições de posicionamento, um serviço pode corresponder a um perfil de VM (alta utilização da CPU e de memória e assim por diante).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**Complexidade**</a:t>
            </a:r>
            <a:r>
              <a:rPr lang="pt-BR" sz="1200" b="0" kern="1200" dirty="0" smtClean="0">
                <a:solidFill>
                  <a:schemeClr val="tx1"/>
                </a:solidFill>
                <a:effectLst/>
                <a:latin typeface="+mn-lt"/>
                <a:ea typeface="+mn-ea"/>
                <a:cs typeface="+mn-cs"/>
              </a:rPr>
              <a:t>. Um aplicativo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tem mais partes móveis que o aplicativo monolítico equivalente. Cada serviço é mais simples, mas o sistema como um todo é mais complexo.</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**Desenvolvimento e teste**</a:t>
            </a:r>
            <a:r>
              <a:rPr lang="pt-BR" sz="1200" b="0" kern="1200" dirty="0" smtClean="0">
                <a:solidFill>
                  <a:schemeClr val="tx1"/>
                </a:solidFill>
                <a:effectLst/>
                <a:latin typeface="+mn-lt"/>
                <a:ea typeface="+mn-ea"/>
                <a:cs typeface="+mn-cs"/>
              </a:rPr>
              <a:t>. Desenvolver com relação a dependências de serviço exige uma abordagem diferente. As ferramentas existentes não são necessariamente projetadas para funcionar com dependências de serviço. </a:t>
            </a:r>
            <a:r>
              <a:rPr lang="pt-BR" sz="1200" b="0" kern="1200" dirty="0" err="1" smtClean="0">
                <a:solidFill>
                  <a:schemeClr val="tx1"/>
                </a:solidFill>
                <a:effectLst/>
                <a:latin typeface="+mn-lt"/>
                <a:ea typeface="+mn-ea"/>
                <a:cs typeface="+mn-cs"/>
              </a:rPr>
              <a:t>Refatorar</a:t>
            </a:r>
            <a:r>
              <a:rPr lang="pt-BR" sz="1200" b="0" kern="1200" dirty="0" smtClean="0">
                <a:solidFill>
                  <a:schemeClr val="tx1"/>
                </a:solidFill>
                <a:effectLst/>
                <a:latin typeface="+mn-lt"/>
                <a:ea typeface="+mn-ea"/>
                <a:cs typeface="+mn-cs"/>
              </a:rPr>
              <a:t> entre limites de serviços pode ser difícil. Também pode ser um desafio testar as dependências de serviço, especialmente quando o aplicativo está evoluindo rapidamente.</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**Falta de governança**</a:t>
            </a:r>
            <a:r>
              <a:rPr lang="pt-BR" sz="1200" b="0" kern="1200" dirty="0" smtClean="0">
                <a:solidFill>
                  <a:schemeClr val="tx1"/>
                </a:solidFill>
                <a:effectLst/>
                <a:latin typeface="+mn-lt"/>
                <a:ea typeface="+mn-ea"/>
                <a:cs typeface="+mn-cs"/>
              </a:rPr>
              <a:t>. A abordagem descentralizada para compilar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tem vantagens, mas também pode causar problemas. Você pode acabar com muitos idiomas e estruturas diferentes que tornem difícil a manutenção do aplicativo. Pode ser útil estabelecer alguns padrões para todo o projeto, sem restringir excessivamente a flexibilidade das equipes. Isso se aplica especialmente a funcionalidades abrangentes como registro em log.</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**Latência e congestionamento de rede**</a:t>
            </a:r>
            <a:r>
              <a:rPr lang="pt-BR" sz="1200" b="0" kern="1200" dirty="0" smtClean="0">
                <a:solidFill>
                  <a:schemeClr val="tx1"/>
                </a:solidFill>
                <a:effectLst/>
                <a:latin typeface="+mn-lt"/>
                <a:ea typeface="+mn-ea"/>
                <a:cs typeface="+mn-cs"/>
              </a:rPr>
              <a:t>. O uso de muitos serviços granulares pequenos pode resultar em mais comunicação entre serviços. Além disso, se a cadeia de dependências de serviço ficar muito longa (o serviço A chamada o B, que chama o C…) a latência adicional poderá se tornar um problema. Você precisará projetar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com cuidado. Evite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excessivamente prolixas, pense em formatos de serialização e procure locais para usar padrões de comunicação assíncrona.</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**Integridade de dados**</a:t>
            </a:r>
            <a:r>
              <a:rPr lang="pt-BR" sz="1200" b="0" kern="1200" dirty="0" smtClean="0">
                <a:solidFill>
                  <a:schemeClr val="tx1"/>
                </a:solidFill>
                <a:effectLst/>
                <a:latin typeface="+mn-lt"/>
                <a:ea typeface="+mn-ea"/>
                <a:cs typeface="+mn-cs"/>
              </a:rPr>
              <a:t>. Cada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deve ser responsável pela própria persistência de dados. Assim, a consistência dos dados pode ser um desafio. Adote consistência eventual quando possível.</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**Gerenciamento**</a:t>
            </a:r>
            <a:r>
              <a:rPr lang="pt-BR" sz="1200" b="0" kern="1200" dirty="0" smtClean="0">
                <a:solidFill>
                  <a:schemeClr val="tx1"/>
                </a:solidFill>
                <a:effectLst/>
                <a:latin typeface="+mn-lt"/>
                <a:ea typeface="+mn-ea"/>
                <a:cs typeface="+mn-cs"/>
              </a:rPr>
              <a:t>. Ter êxito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requer uma cultura </a:t>
            </a:r>
            <a:r>
              <a:rPr lang="pt-BR" sz="1200" b="0" kern="1200" dirty="0" err="1" smtClean="0">
                <a:solidFill>
                  <a:schemeClr val="tx1"/>
                </a:solidFill>
                <a:effectLst/>
                <a:latin typeface="+mn-lt"/>
                <a:ea typeface="+mn-ea"/>
                <a:cs typeface="+mn-cs"/>
              </a:rPr>
              <a:t>DevOps</a:t>
            </a:r>
            <a:r>
              <a:rPr lang="pt-BR" sz="1200" b="0" kern="1200" dirty="0" smtClean="0">
                <a:solidFill>
                  <a:schemeClr val="tx1"/>
                </a:solidFill>
                <a:effectLst/>
                <a:latin typeface="+mn-lt"/>
                <a:ea typeface="+mn-ea"/>
                <a:cs typeface="+mn-cs"/>
              </a:rPr>
              <a:t> madura. Registro em log correlacionado entre serviços pode ser desafiador. Normalmente, o registro em log deve correlacionar várias chamadas de serviço para uma operação de um único usuário.</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**Controle de versão**</a:t>
            </a:r>
            <a:r>
              <a:rPr lang="pt-BR" sz="1200" b="0" kern="1200" dirty="0" smtClean="0">
                <a:solidFill>
                  <a:schemeClr val="tx1"/>
                </a:solidFill>
                <a:effectLst/>
                <a:latin typeface="+mn-lt"/>
                <a:ea typeface="+mn-ea"/>
                <a:cs typeface="+mn-cs"/>
              </a:rPr>
              <a:t>. As atualizações de um serviço não devem interromper os serviços que dependerem delas. Vários serviços podem ser atualizados a qualquer momento, portanto, sem design cuidadoso, você pode ter problemas com compatibilidade com versões anteriores ou futuras.</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**Conjunto de qualificações**</a:t>
            </a:r>
            <a:r>
              <a:rPr lang="pt-BR" sz="1200" b="0" kern="1200" dirty="0" smtClean="0">
                <a:solidFill>
                  <a:schemeClr val="tx1"/>
                </a:solidFill>
                <a:effectLst/>
                <a:latin typeface="+mn-lt"/>
                <a:ea typeface="+mn-ea"/>
                <a:cs typeface="+mn-cs"/>
              </a:rPr>
              <a:t>.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são sistemas altamente distribuídos. Avalie cuidadosamente se a equipe tem as habilidades e a experiência para ser bem-sucedida.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169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 Modele os serviços em torno de domínio da empresa.</a:t>
            </a:r>
          </a:p>
          <a:p>
            <a:r>
              <a:rPr lang="pt-BR" sz="1200" b="0" kern="1200" dirty="0" smtClean="0">
                <a:solidFill>
                  <a:schemeClr val="tx1"/>
                </a:solidFill>
                <a:effectLst/>
                <a:latin typeface="+mn-lt"/>
                <a:ea typeface="+mn-ea"/>
                <a:cs typeface="+mn-cs"/>
              </a:rPr>
              <a:t>- Descentralize tudo. Equipes individuais são responsáveis por projetar e criar serviços. Evite compartilhar esquemas de dados ou códigos.</a:t>
            </a:r>
          </a:p>
          <a:p>
            <a:r>
              <a:rPr lang="pt-BR" sz="1200" b="0" kern="1200" dirty="0" smtClean="0">
                <a:solidFill>
                  <a:schemeClr val="tx1"/>
                </a:solidFill>
                <a:effectLst/>
                <a:latin typeface="+mn-lt"/>
                <a:ea typeface="+mn-ea"/>
                <a:cs typeface="+mn-cs"/>
              </a:rPr>
              <a:t>- O armazenamento de dados deve ser privado para o serviço que é o proprietário dos dados. Use o melhor armazenamento para cada serviço e tipo de dados.</a:t>
            </a:r>
          </a:p>
          <a:p>
            <a:r>
              <a:rPr lang="pt-BR" sz="1200" b="0" kern="1200" dirty="0" smtClean="0">
                <a:solidFill>
                  <a:schemeClr val="tx1"/>
                </a:solidFill>
                <a:effectLst/>
                <a:latin typeface="+mn-lt"/>
                <a:ea typeface="+mn-ea"/>
                <a:cs typeface="+mn-cs"/>
              </a:rPr>
              <a:t>- Os serviços comunicam-se por meio de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bem projetadas. Evite o vazamento de detalhes da implementação. As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devem modelar o domínio, não a implementação interna do serviço.</a:t>
            </a:r>
          </a:p>
          <a:p>
            <a:r>
              <a:rPr lang="pt-BR" sz="1200" b="0" kern="1200" dirty="0" smtClean="0">
                <a:solidFill>
                  <a:schemeClr val="tx1"/>
                </a:solidFill>
                <a:effectLst/>
                <a:latin typeface="+mn-lt"/>
                <a:ea typeface="+mn-ea"/>
                <a:cs typeface="+mn-cs"/>
              </a:rPr>
              <a:t>- Evite acoplamento entre serviços. Causas de acoplamento incluem protocolos de comunicação rígidos e esquemas de banco de dados compartilhados.</a:t>
            </a:r>
          </a:p>
          <a:p>
            <a:r>
              <a:rPr lang="pt-BR" sz="1200" b="0" kern="1200" dirty="0" smtClean="0">
                <a:solidFill>
                  <a:schemeClr val="tx1"/>
                </a:solidFill>
                <a:effectLst/>
                <a:latin typeface="+mn-lt"/>
                <a:ea typeface="+mn-ea"/>
                <a:cs typeface="+mn-cs"/>
              </a:rPr>
              <a:t>- Transfira problemas abrangentes, como autenticação e terminação SSL, para o gateway.</a:t>
            </a:r>
          </a:p>
          <a:p>
            <a:r>
              <a:rPr lang="pt-BR" sz="1200" b="0" kern="1200" dirty="0" smtClean="0">
                <a:solidFill>
                  <a:schemeClr val="tx1"/>
                </a:solidFill>
                <a:effectLst/>
                <a:latin typeface="+mn-lt"/>
                <a:ea typeface="+mn-ea"/>
                <a:cs typeface="+mn-cs"/>
              </a:rPr>
              <a:t>- Mantenha o conhecimento de domínio fora do gateway. O gateway deve tratar e rotear solicitações de cliente sem qualquer conhecimento das regras de negócios ou da lógica do domínio. Caso contrário, o gateway se tornará uma dependência e poderá causar um acoplamento entre serviços.</a:t>
            </a:r>
          </a:p>
          <a:p>
            <a:r>
              <a:rPr lang="pt-BR" sz="1200" b="0" kern="1200" dirty="0" smtClean="0">
                <a:solidFill>
                  <a:schemeClr val="tx1"/>
                </a:solidFill>
                <a:effectLst/>
                <a:latin typeface="+mn-lt"/>
                <a:ea typeface="+mn-ea"/>
                <a:cs typeface="+mn-cs"/>
              </a:rPr>
              <a:t>- Os serviços devem ter um acoplamento flexível e alta coesão funcional. Funções que provavelmente mudarão juntas devem ser empacotadas e implantadas juntas. Se residirem em serviços separados, esses serviços acabarão sendo fortemente acoplados, porque uma alteração em um serviço exigirá atualizar outro. Uma comunicação excessivamente prolixa entre dois serviços pode ser um sintoma de acoplamento forte e coesão baixa.</a:t>
            </a:r>
          </a:p>
          <a:p>
            <a:r>
              <a:rPr lang="pt-BR" sz="1200" b="0" kern="1200" dirty="0" smtClean="0">
                <a:solidFill>
                  <a:schemeClr val="tx1"/>
                </a:solidFill>
                <a:effectLst/>
                <a:latin typeface="+mn-lt"/>
                <a:ea typeface="+mn-ea"/>
                <a:cs typeface="+mn-cs"/>
              </a:rPr>
              <a:t>- Isole falhas. Use estratégias de resiliência para impedir que falhas em um serviço distribuam-se em cascata. Consulte Padrões de resiliência e Design de aplicativos </a:t>
            </a:r>
            <a:r>
              <a:rPr lang="pt-BR" sz="1200" b="0" kern="1200" dirty="0" err="1" smtClean="0">
                <a:solidFill>
                  <a:schemeClr val="tx1"/>
                </a:solidFill>
                <a:effectLst/>
                <a:latin typeface="+mn-lt"/>
                <a:ea typeface="+mn-ea"/>
                <a:cs typeface="+mn-cs"/>
              </a:rPr>
              <a:t>resilientes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 dos maiores desafios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definir os limites de serviços individuais. A regra geral é que um serviço deve fazer "algo" — mas colocar essa regra em prática requer uma consideração cuidadosa. Não há nenhum processo mecânico que produz o design "certo". Você precisa pensar profundamente em suas metas, requisitos e domínio de negócios. Caso contrário, você pode terminar com um design aleatório que exibe algumas características indesejáveis, como dependências ocultas entre serviços, acoplamento rígido ou então interfaces mal projetadas.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devem ser criados em torno de capacidades comerciais, não de camadas horizontais como acesso a dados ou mensagens. Além disso, eles devem ter um acoplamento flexível e alta coesão funcional.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serão acoplados flexivelmente se você puder alterar um serviço sem a necessidade de outros serviços serem atualizados simultaneamente.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é coeso se ele tem uma finalidade única e bem definida, como gerenciar contas de usuário ou acompanhar o histórico de entrega. Um serviço deve encapsular o conhecimento do domínio e abstrair esse conhecimento de clientes. Por exemplo, um cliente deve ser capaz de agendar um serviço de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sem conhecer os detalhes do algoritmo de agendamento ou como a frota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é gerenciada.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171</a:t>
            </a:fld>
            <a:endParaRPr lang="pt-BR"/>
          </a:p>
        </p:txBody>
      </p:sp>
    </p:spTree>
    <p:extLst>
      <p:ext uri="{BB962C8B-B14F-4D97-AF65-F5344CB8AC3E}">
        <p14:creationId xmlns:p14="http://schemas.microsoft.com/office/powerpoint/2010/main" val="5138546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DDD (design orientado a domínio) fornece uma estrutura que pode ajudar você pela maior parte do processo de obtenção de um conjunto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bem projetado. O DDD tem duas fases diferentes, a estratégica e a tática. No DDD estratégico, você está definindo a estrutura em grande escala do sistema. O DDD estratégico ajuda a garantir que sua arquitetura permaneça concentrada em capacidades comerciais. O DDD tático fornece um conjunto de padrões de design que você pode usar para criar o modelo de domínio. Esses padrões incluem entidades, agregações e serviços de domínio. Esses padrões táticos lhe ajudarão a criar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que são acoplados flexivelmente e também coesos.</a:t>
            </a:r>
          </a:p>
          <a:p>
            <a:endParaRPr lang="pt-BR" dirty="0" smtClean="0"/>
          </a:p>
          <a:p>
            <a:r>
              <a:rPr lang="pt-BR" sz="1200" b="0" kern="1200" dirty="0" smtClean="0">
                <a:solidFill>
                  <a:schemeClr val="tx1"/>
                </a:solidFill>
                <a:effectLst/>
                <a:latin typeface="+mn-lt"/>
                <a:ea typeface="+mn-ea"/>
                <a:cs typeface="+mn-cs"/>
              </a:rPr>
              <a:t>1. Comece analisando o domínio corporativo para entender os requisitos funcionais do aplicativo. A saída desta etapa é uma descrição informal do domínio, que pode ser redefinido em um conjunto mais formal de modelos de domínio.</a:t>
            </a:r>
          </a:p>
          <a:p>
            <a:r>
              <a:rPr lang="pt-BR" sz="1200" b="0" kern="1200" dirty="0" smtClean="0">
                <a:solidFill>
                  <a:schemeClr val="tx1"/>
                </a:solidFill>
                <a:effectLst/>
                <a:latin typeface="+mn-lt"/>
                <a:ea typeface="+mn-ea"/>
                <a:cs typeface="+mn-cs"/>
              </a:rPr>
              <a:t>1. Em seguida, defina os </a:t>
            </a:r>
            <a:r>
              <a:rPr lang="pt-BR" sz="1200" b="0" i="1" kern="1200" dirty="0" smtClean="0">
                <a:solidFill>
                  <a:schemeClr val="tx1"/>
                </a:solidFill>
                <a:effectLst/>
                <a:latin typeface="+mn-lt"/>
                <a:ea typeface="+mn-ea"/>
                <a:cs typeface="+mn-cs"/>
              </a:rPr>
              <a:t>*contextos limitados*</a:t>
            </a:r>
            <a:r>
              <a:rPr lang="pt-BR" sz="1200" b="0" kern="1200" dirty="0" smtClean="0">
                <a:solidFill>
                  <a:schemeClr val="tx1"/>
                </a:solidFill>
                <a:effectLst/>
                <a:latin typeface="+mn-lt"/>
                <a:ea typeface="+mn-ea"/>
                <a:cs typeface="+mn-cs"/>
              </a:rPr>
              <a:t> do domínio. Cada contexto limitado contém um modelo de domínio que representa um subdomínio específico do aplicativo maior.</a:t>
            </a:r>
          </a:p>
          <a:p>
            <a:r>
              <a:rPr lang="pt-BR" sz="1200" b="0" kern="1200" dirty="0" smtClean="0">
                <a:solidFill>
                  <a:schemeClr val="tx1"/>
                </a:solidFill>
                <a:effectLst/>
                <a:latin typeface="+mn-lt"/>
                <a:ea typeface="+mn-ea"/>
                <a:cs typeface="+mn-cs"/>
              </a:rPr>
              <a:t>1. Dentro de um contexto limitado, aplique padrões DDD táticos para definir entidades, agregações e serviços de domínio.</a:t>
            </a:r>
          </a:p>
          <a:p>
            <a:r>
              <a:rPr lang="pt-BR" sz="1200" b="0" kern="1200" dirty="0" smtClean="0">
                <a:solidFill>
                  <a:schemeClr val="tx1"/>
                </a:solidFill>
                <a:effectLst/>
                <a:latin typeface="+mn-lt"/>
                <a:ea typeface="+mn-ea"/>
                <a:cs typeface="+mn-cs"/>
              </a:rPr>
              <a:t>1. Use os resultados da etapa anterior para identificar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em seu aplicativo.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É importante lembrar que DDD é um processo iterativo e em andamento. Limites de serviço não são fixos de forma imutável. Conforme um aplicativo evolui, você pode decidir dividir um serviço em vários serviços menores.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172</a:t>
            </a:fld>
            <a:endParaRPr lang="pt-BR"/>
          </a:p>
        </p:txBody>
      </p:sp>
    </p:spTree>
    <p:extLst>
      <p:ext uri="{BB962C8B-B14F-4D97-AF65-F5344CB8AC3E}">
        <p14:creationId xmlns:p14="http://schemas.microsoft.com/office/powerpoint/2010/main" val="27327401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Usar uma abordagem DDD lhe ajudará a criar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de modo que cada serviço se adeque naturalmente a um requisito de negócios funcional. Ele pode lhe ajudar a evitar a armadilha de permitir que os limites organizacionais ou opções de tecnologia ditem o seu design.</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Antes de escrever qualquer código, será necessária uma vista panorâmica do sistema que você está criando. O DDD começa modelando o domínio corporativo e criando uma modelo de domínio. O modelo de domínio é um modelo abstrato do domínio corporativo. Destila e organiza os dados de conhecimento do domínio e fornece uma linguagem comum para desenvolvedores e especialistas de domínio.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Iniciar o mapeamento de todas as funções de negócios e as respectivas conexões. Isso provavelmente será um esforço colaborativo envolvendo especialistas de domínio, arquitetos de software e outros </a:t>
            </a:r>
            <a:r>
              <a:rPr lang="pt-BR" sz="1200" b="0" kern="1200" dirty="0" err="1" smtClean="0">
                <a:solidFill>
                  <a:schemeClr val="tx1"/>
                </a:solidFill>
                <a:effectLst/>
                <a:latin typeface="+mn-lt"/>
                <a:ea typeface="+mn-ea"/>
                <a:cs typeface="+mn-cs"/>
              </a:rPr>
              <a:t>stakeholders</a:t>
            </a:r>
            <a:r>
              <a:rPr lang="pt-BR" sz="1200" b="0" kern="1200" dirty="0" smtClean="0">
                <a:solidFill>
                  <a:schemeClr val="tx1"/>
                </a:solidFill>
                <a:effectLst/>
                <a:latin typeface="+mn-lt"/>
                <a:ea typeface="+mn-ea"/>
                <a:cs typeface="+mn-cs"/>
              </a:rPr>
              <a:t>. Você não precisa usar nenhum formalismo específico. Esboce um diagrama ou desenhe em quadro de comunicações.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Conforme você preencher o diagrama, poderá começar a identificar subdomínios discretos. Quais funções estão intimamente relacionadas? Quais funções são essenciais para os negócios e quais fornecem serviços complementares? O que é o grafo de dependência? Durante a fase inicial, você não se importa com tecnologias ou detalhes de implementação. Dito isso, você deverá tomar nota do local em que o aplicativo precisará se integrar com sistemas externos como CRM, processamento do pagamento ou sistemas de cobrança.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Spring Tools oferece suporte para o desenvolvimento de aplicativos corporativos baseados em Spring e Spring Boot.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31</a:t>
            </a:fld>
            <a:endParaRPr lang="pt-BR"/>
          </a:p>
        </p:txBody>
      </p:sp>
    </p:spTree>
    <p:extLst>
      <p:ext uri="{BB962C8B-B14F-4D97-AF65-F5344CB8AC3E}">
        <p14:creationId xmlns:p14="http://schemas.microsoft.com/office/powerpoint/2010/main" val="1834416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Após algumas análises de domínio iniciais, a equipe da </a:t>
            </a:r>
            <a:r>
              <a:rPr lang="pt-BR" sz="1200" b="0" kern="1200" dirty="0" err="1" smtClean="0">
                <a:solidFill>
                  <a:schemeClr val="tx1"/>
                </a:solidFill>
                <a:effectLst/>
                <a:latin typeface="+mn-lt"/>
                <a:ea typeface="+mn-ea"/>
                <a:cs typeface="+mn-cs"/>
              </a:rPr>
              <a:t>Fabrikam</a:t>
            </a:r>
            <a:r>
              <a:rPr lang="pt-BR" sz="1200" b="0" kern="1200" dirty="0" smtClean="0">
                <a:solidFill>
                  <a:schemeClr val="tx1"/>
                </a:solidFill>
                <a:effectLst/>
                <a:latin typeface="+mn-lt"/>
                <a:ea typeface="+mn-ea"/>
                <a:cs typeface="+mn-cs"/>
              </a:rPr>
              <a:t> criou um esboço aproximado que representa o domínio de Entrega por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Diagrama de um domínio de Entrega por </a:t>
            </a:r>
            <a:r>
              <a:rPr lang="pt-BR" sz="1200" b="0" kern="1200" dirty="0" err="1" smtClean="0">
                <a:solidFill>
                  <a:schemeClr val="tx1"/>
                </a:solidFill>
                <a:effectLst/>
                <a:latin typeface="+mn-lt"/>
                <a:ea typeface="+mn-ea"/>
                <a:cs typeface="+mn-cs"/>
              </a:rPr>
              <a:t>Drones</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t>
            </a:r>
            <a:r>
              <a:rPr lang="pt-BR" sz="1200" b="0" kern="1200" dirty="0" err="1" smtClean="0">
                <a:solidFill>
                  <a:schemeClr val="tx1"/>
                </a:solidFill>
                <a:effectLst/>
                <a:latin typeface="+mn-lt"/>
                <a:ea typeface="+mn-ea"/>
                <a:cs typeface="+mn-cs"/>
              </a:rPr>
              <a:t>ddd-process</a:t>
            </a:r>
            <a:r>
              <a:rPr lang="pt-BR" sz="1200" b="0" kern="1200" dirty="0" smtClean="0">
                <a:solidFill>
                  <a:schemeClr val="tx1"/>
                </a:solidFill>
                <a:effectLst/>
                <a:latin typeface="+mn-lt"/>
                <a:ea typeface="+mn-ea"/>
                <a:cs typeface="+mn-cs"/>
              </a:rPr>
              <a:t>](</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/04-ddd1.jpg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**Remessa**</a:t>
            </a:r>
            <a:r>
              <a:rPr lang="pt-BR" sz="1200" b="0" kern="1200" dirty="0" smtClean="0">
                <a:solidFill>
                  <a:schemeClr val="tx1"/>
                </a:solidFill>
                <a:effectLst/>
                <a:latin typeface="+mn-lt"/>
                <a:ea typeface="+mn-ea"/>
                <a:cs typeface="+mn-cs"/>
              </a:rPr>
              <a:t> é colocado no centro do diagrama, já que é essencial para os negócios. Tudo no diagrama existe para habilitar essa funcionalidade.</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**Gerenciamento de </a:t>
            </a:r>
            <a:r>
              <a:rPr lang="pt-BR" sz="1200" b="1" kern="1200" dirty="0" err="1" smtClean="0">
                <a:solidFill>
                  <a:schemeClr val="tx1"/>
                </a:solidFill>
                <a:effectLst/>
                <a:latin typeface="+mn-lt"/>
                <a:ea typeface="+mn-ea"/>
                <a:cs typeface="+mn-cs"/>
              </a:rPr>
              <a:t>drones</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também é importante para os negócios. Funcionalidades que estão intimamente relacionada ao gerenciamento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incluem o reparo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e o uso de análise preditiva para prever quando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precisam de manutenção e reparo.</a:t>
            </a:r>
          </a:p>
          <a:p>
            <a:r>
              <a:rPr lang="pt-BR" sz="1200" b="0" kern="1200" dirty="0" smtClean="0">
                <a:solidFill>
                  <a:schemeClr val="tx1"/>
                </a:solidFill>
                <a:effectLst/>
                <a:latin typeface="+mn-lt"/>
                <a:ea typeface="+mn-ea"/>
                <a:cs typeface="+mn-cs"/>
              </a:rPr>
              <a:t>- A </a:t>
            </a:r>
            <a:r>
              <a:rPr lang="pt-BR" sz="1200" b="1" kern="1200" dirty="0" smtClean="0">
                <a:solidFill>
                  <a:schemeClr val="tx1"/>
                </a:solidFill>
                <a:effectLst/>
                <a:latin typeface="+mn-lt"/>
                <a:ea typeface="+mn-ea"/>
                <a:cs typeface="+mn-cs"/>
              </a:rPr>
              <a:t>**análise de ETA**</a:t>
            </a:r>
            <a:r>
              <a:rPr lang="pt-BR" sz="1200" b="0" kern="1200" dirty="0" smtClean="0">
                <a:solidFill>
                  <a:schemeClr val="tx1"/>
                </a:solidFill>
                <a:effectLst/>
                <a:latin typeface="+mn-lt"/>
                <a:ea typeface="+mn-ea"/>
                <a:cs typeface="+mn-cs"/>
              </a:rPr>
              <a:t> fornece estimativas de tempo para coleta e entrega.</a:t>
            </a:r>
          </a:p>
          <a:p>
            <a:r>
              <a:rPr lang="pt-BR" sz="1200" b="0" kern="1200" dirty="0" smtClean="0">
                <a:solidFill>
                  <a:schemeClr val="tx1"/>
                </a:solidFill>
                <a:effectLst/>
                <a:latin typeface="+mn-lt"/>
                <a:ea typeface="+mn-ea"/>
                <a:cs typeface="+mn-cs"/>
              </a:rPr>
              <a:t>- O </a:t>
            </a:r>
            <a:r>
              <a:rPr lang="pt-BR" sz="1200" b="1" kern="1200" dirty="0" smtClean="0">
                <a:solidFill>
                  <a:schemeClr val="tx1"/>
                </a:solidFill>
                <a:effectLst/>
                <a:latin typeface="+mn-lt"/>
                <a:ea typeface="+mn-ea"/>
                <a:cs typeface="+mn-cs"/>
              </a:rPr>
              <a:t>**transporte de terceiros**</a:t>
            </a:r>
            <a:r>
              <a:rPr lang="pt-BR" sz="1200" b="0" kern="1200" dirty="0" smtClean="0">
                <a:solidFill>
                  <a:schemeClr val="tx1"/>
                </a:solidFill>
                <a:effectLst/>
                <a:latin typeface="+mn-lt"/>
                <a:ea typeface="+mn-ea"/>
                <a:cs typeface="+mn-cs"/>
              </a:rPr>
              <a:t> permitirá que o aplicativo agende métodos de transporte alternativos se um pacote não puder ser enviado inteiramente por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**Compartilhamento de </a:t>
            </a:r>
            <a:r>
              <a:rPr lang="pt-BR" sz="1200" b="1" kern="1200" dirty="0" err="1" smtClean="0">
                <a:solidFill>
                  <a:schemeClr val="tx1"/>
                </a:solidFill>
                <a:effectLst/>
                <a:latin typeface="+mn-lt"/>
                <a:ea typeface="+mn-ea"/>
                <a:cs typeface="+mn-cs"/>
              </a:rPr>
              <a:t>drones</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é uma possível extensão do negócio principal. A empresa pode ter capacidade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excedente durante determinadas horas e pode alugar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que, caso contrário, ficariam ociosos. Este recurso não estará na versão inicial.</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**Vigilância por vídeo**</a:t>
            </a:r>
            <a:r>
              <a:rPr lang="pt-BR" sz="1200" b="0" kern="1200" dirty="0" smtClean="0">
                <a:solidFill>
                  <a:schemeClr val="tx1"/>
                </a:solidFill>
                <a:effectLst/>
                <a:latin typeface="+mn-lt"/>
                <a:ea typeface="+mn-ea"/>
                <a:cs typeface="+mn-cs"/>
              </a:rPr>
              <a:t> é outra área para a qual empresa pode expandir mais tarde.</a:t>
            </a:r>
          </a:p>
          <a:p>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**Contas de usuário**</a:t>
            </a: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**Faturamento**</a:t>
            </a:r>
            <a:r>
              <a:rPr lang="pt-BR" sz="1200" b="0" kern="1200" dirty="0" smtClean="0">
                <a:solidFill>
                  <a:schemeClr val="tx1"/>
                </a:solidFill>
                <a:effectLst/>
                <a:latin typeface="+mn-lt"/>
                <a:ea typeface="+mn-ea"/>
                <a:cs typeface="+mn-cs"/>
              </a:rPr>
              <a:t> e </a:t>
            </a:r>
            <a:r>
              <a:rPr lang="pt-BR" sz="1200" b="1" kern="1200" dirty="0" smtClean="0">
                <a:solidFill>
                  <a:schemeClr val="tx1"/>
                </a:solidFill>
                <a:effectLst/>
                <a:latin typeface="+mn-lt"/>
                <a:ea typeface="+mn-ea"/>
                <a:cs typeface="+mn-cs"/>
              </a:rPr>
              <a:t>**</a:t>
            </a:r>
            <a:r>
              <a:rPr lang="pt-BR" sz="1200" b="1" kern="1200" dirty="0" err="1" smtClean="0">
                <a:solidFill>
                  <a:schemeClr val="tx1"/>
                </a:solidFill>
                <a:effectLst/>
                <a:latin typeface="+mn-lt"/>
                <a:ea typeface="+mn-ea"/>
                <a:cs typeface="+mn-cs"/>
              </a:rPr>
              <a:t>Call</a:t>
            </a:r>
            <a:r>
              <a:rPr lang="pt-BR" sz="1200" b="1" kern="1200" dirty="0" smtClean="0">
                <a:solidFill>
                  <a:schemeClr val="tx1"/>
                </a:solidFill>
                <a:effectLst/>
                <a:latin typeface="+mn-lt"/>
                <a:ea typeface="+mn-ea"/>
                <a:cs typeface="+mn-cs"/>
              </a:rPr>
              <a:t> center**</a:t>
            </a:r>
            <a:r>
              <a:rPr lang="pt-BR" sz="1200" b="0" kern="1200" dirty="0" smtClean="0">
                <a:solidFill>
                  <a:schemeClr val="tx1"/>
                </a:solidFill>
                <a:effectLst/>
                <a:latin typeface="+mn-lt"/>
                <a:ea typeface="+mn-ea"/>
                <a:cs typeface="+mn-cs"/>
              </a:rPr>
              <a:t> são subdomínios que dão suporte ao negócio principal.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Observe que neste momento no processo, não tomamos nenhuma decisão sobre implementação ou tecnologias. Alguns dos subsistemas podem envolver sistemas externos de software ou serviços de terceiros. Mesmo assim, o aplicativo deve interagir com esses sistemas e serviços, portanto, é importante incluí-los no modelo de domínio.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&gt; Observação: Quando um aplicativo depende de um sistema externo, há um risco de que a API ou o esquema de dados do sistema externo vaze dados para seu aplicativo, comprometendo consequentemente o design de arquitetura. Isso é especialmente verdadeiro com sistemas legados que podem não seguir práticas recomendadas modernas e que podem usar esquemas de dados complicados ou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obsoletas. Nesse caso, é importante ter um limite bem definido entre esses sistemas externos e o aplicativo. Considere o uso do Padrão do Estrangulador (Migrar </a:t>
            </a:r>
            <a:r>
              <a:rPr lang="pt-BR" sz="1200" b="0" kern="1200" dirty="0" err="1" smtClean="0">
                <a:solidFill>
                  <a:schemeClr val="tx1"/>
                </a:solidFill>
                <a:effectLst/>
                <a:latin typeface="+mn-lt"/>
                <a:ea typeface="+mn-ea"/>
                <a:cs typeface="+mn-cs"/>
              </a:rPr>
              <a:t>incrementalmente</a:t>
            </a:r>
            <a:r>
              <a:rPr lang="pt-BR" sz="1200" b="0" kern="1200" dirty="0" smtClean="0">
                <a:solidFill>
                  <a:schemeClr val="tx1"/>
                </a:solidFill>
                <a:effectLst/>
                <a:latin typeface="+mn-lt"/>
                <a:ea typeface="+mn-ea"/>
                <a:cs typeface="+mn-cs"/>
              </a:rPr>
              <a:t> um sistema herdado substituindo gradualmente partes específicas de funcionalidade por serviços e aplicativos novos) ou Padrão de Camada Anticorrupção (</a:t>
            </a:r>
            <a:r>
              <a:rPr lang="pt-BR" sz="1200" b="0" kern="1200" dirty="0" err="1" smtClean="0">
                <a:solidFill>
                  <a:schemeClr val="tx1"/>
                </a:solidFill>
                <a:effectLst/>
                <a:latin typeface="+mn-lt"/>
                <a:ea typeface="+mn-ea"/>
                <a:cs typeface="+mn-cs"/>
              </a:rPr>
              <a:t>Implememtar</a:t>
            </a:r>
            <a:r>
              <a:rPr lang="pt-BR" sz="1200" b="0" kern="1200" dirty="0" smtClean="0">
                <a:solidFill>
                  <a:schemeClr val="tx1"/>
                </a:solidFill>
                <a:effectLst/>
                <a:latin typeface="+mn-lt"/>
                <a:ea typeface="+mn-ea"/>
                <a:cs typeface="+mn-cs"/>
              </a:rPr>
              <a:t> uma camada de fachada ou de adaptador entre diferentes subsistemas que não compartilham a mesma semântica) para essa finalidade.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modelo de domínio inclui representações de objetos reais no mundo — usuários,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pacotes e assim por diante. Mas isso não significa que todas as partes do sistema precisam usar as mesmas representações para as mesmas coisas.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Por exemplo, subsistemas que manipulam análise preditiva e reparo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precisarão representar muitas características físicas dos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como seu histórico de manutenção, quilometragem, idade, número do modelo, características de desempenho e assim por diante. Porém, quando é hora de agendar uma entrega, esses elementos não importam. O subsistema de agendamento só precisa saber se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está disponível e o ETA para coleta e entrega.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Se tentássemos criar um único modelo para ambos esses subsistemas, ele seria desnecessariamente complexo. Também seria mais difícil para o modelo evoluir ao longo do tempo, porque as alterações precisariam atender a várias equipes trabalhando em subsistemas separados. Portanto, geralmente é melhor criar modelos separados que representam a mesma entidade do mundo real (nesse caso,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em dois contextos diferentes. Cada modelo contém apenas os recursos e os atributos que são relevantes no contexto específico dele.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É aqui que o conceito DDD de contextos limitados entra em cena. Um contexto limitado é simplesmente o limite em um domínio em que um modelo de domínio específico se aplica. Examinando o diagrama anterior, é possível agrupar as funcionalidades dependendo de várias funções compartilharem ou não um único modelo de domínio.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Diagrama de contextos limitados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![Contexto Limitado](</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/04-ddd2.jpg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Contextos limitados não são necessariamente isolados uns dos outros. Neste diagrama, as linhas sólidas, conectando os contextos limitados representam lugares onde dois contextos limitados interagem. Por exemplo, a </a:t>
            </a:r>
            <a:r>
              <a:rPr lang="pt-BR" sz="1200" b="0" i="1" kern="1200" dirty="0" smtClean="0">
                <a:solidFill>
                  <a:schemeClr val="tx1"/>
                </a:solidFill>
                <a:effectLst/>
                <a:latin typeface="+mn-lt"/>
                <a:ea typeface="+mn-ea"/>
                <a:cs typeface="+mn-cs"/>
              </a:rPr>
              <a:t>*Remessa*</a:t>
            </a:r>
            <a:r>
              <a:rPr lang="pt-BR" sz="1200" b="0" kern="1200" dirty="0" smtClean="0">
                <a:solidFill>
                  <a:schemeClr val="tx1"/>
                </a:solidFill>
                <a:effectLst/>
                <a:latin typeface="+mn-lt"/>
                <a:ea typeface="+mn-ea"/>
                <a:cs typeface="+mn-cs"/>
              </a:rPr>
              <a:t> depende de contas de usuário obterem informações sobre os clientes e do gerenciamento de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agendar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 da frota.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No livro </a:t>
            </a:r>
            <a:r>
              <a:rPr lang="pt-BR" sz="1200" b="0" i="1" kern="1200" dirty="0" smtClean="0">
                <a:solidFill>
                  <a:schemeClr val="tx1"/>
                </a:solidFill>
                <a:effectLst/>
                <a:latin typeface="+mn-lt"/>
                <a:ea typeface="+mn-ea"/>
                <a:cs typeface="+mn-cs"/>
              </a:rPr>
              <a:t>*Domain </a:t>
            </a:r>
            <a:r>
              <a:rPr lang="pt-BR" sz="1200" b="0" i="1" kern="1200" dirty="0" err="1" smtClean="0">
                <a:solidFill>
                  <a:schemeClr val="tx1"/>
                </a:solidFill>
                <a:effectLst/>
                <a:latin typeface="+mn-lt"/>
                <a:ea typeface="+mn-ea"/>
                <a:cs typeface="+mn-cs"/>
              </a:rPr>
              <a:t>Driven</a:t>
            </a:r>
            <a:r>
              <a:rPr lang="pt-BR" sz="1200" b="0" i="1" kern="1200" dirty="0" smtClean="0">
                <a:solidFill>
                  <a:schemeClr val="tx1"/>
                </a:solidFill>
                <a:effectLst/>
                <a:latin typeface="+mn-lt"/>
                <a:ea typeface="+mn-ea"/>
                <a:cs typeface="+mn-cs"/>
              </a:rPr>
              <a:t> Design*</a:t>
            </a:r>
            <a:r>
              <a:rPr lang="pt-BR" sz="1200" b="0" kern="1200" dirty="0" smtClean="0">
                <a:solidFill>
                  <a:schemeClr val="tx1"/>
                </a:solidFill>
                <a:effectLst/>
                <a:latin typeface="+mn-lt"/>
                <a:ea typeface="+mn-ea"/>
                <a:cs typeface="+mn-cs"/>
              </a:rPr>
              <a:t>, Eric Evans descreve vários padrões para manter a integridade de um modelo de domínio quando ele interage com outro contexto limitado. Um dos principais princípios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que os serviços se comunicam por meio de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bem definidas. Essa abordagem corresponde a dois padrões que Evans chama de serviço de host aberto e linguagem de programação publicada. A ideia de serviço de host aberto é que um subsistema define um protocolo formal (API) para outros subsistemas se comunicarem com ele. A linguagem de programação publicada estende essa ideia publicando a API de uma forma que outras equipes podem usar para escrever código de clientes. </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Para o restante dessa jornada, nos concentraremos no contexto limitado de </a:t>
            </a:r>
            <a:r>
              <a:rPr lang="pt-BR" sz="1200" b="0" i="1" kern="1200" dirty="0" smtClean="0">
                <a:solidFill>
                  <a:schemeClr val="tx1"/>
                </a:solidFill>
                <a:effectLst/>
                <a:latin typeface="+mn-lt"/>
                <a:ea typeface="+mn-ea"/>
                <a:cs typeface="+mn-cs"/>
              </a:rPr>
              <a:t>*Remessa*</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smtClean="0"/>
          </a:p>
          <a:p>
            <a:r>
              <a:rPr lang="pt-BR" dirty="0" smtClean="0"/>
              <a:t>Durante a fase estratégica de DDD, você está mapeando fora do domínio corporativo e definindo contextos limitados para seus modelos de domínio. DDD tático é quando você define os modelos de domínio com mais precisão. Os padrões táticos são aplicados dentro de um único contexto limitado. Em uma arquitetura de </a:t>
            </a:r>
            <a:r>
              <a:rPr lang="pt-BR" dirty="0" err="1" smtClean="0"/>
              <a:t>microsserviços</a:t>
            </a:r>
            <a:r>
              <a:rPr lang="pt-BR" dirty="0" smtClean="0"/>
              <a:t>, estamos interessados principalmente nos padrões de entidade e de agregação. Aplicar esses padrões nos ajudará a identificar limites naturais para os serviços em nosso aplicativo. Como um princípio geral, um </a:t>
            </a:r>
            <a:r>
              <a:rPr lang="pt-BR" dirty="0" err="1" smtClean="0"/>
              <a:t>microsserviço</a:t>
            </a:r>
            <a:r>
              <a:rPr lang="pt-BR" dirty="0" smtClean="0"/>
              <a:t> não deve ser menor do que uma agregação e não pode exceder um contexto limitado. Primeiro, examinaremos os padrões táticos. Em seguida, os aplicaremos ao contexto limitado de remessa no aplicativo de entrega por </a:t>
            </a:r>
            <a:r>
              <a:rPr lang="pt-BR" dirty="0" err="1" smtClean="0"/>
              <a:t>drones</a:t>
            </a:r>
            <a:r>
              <a:rPr lang="pt-BR" dirty="0" smtClean="0"/>
              <a:t>.</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**Entidades**</a:t>
            </a:r>
            <a:r>
              <a:rPr lang="pt-BR" sz="1200" b="0" kern="1200" dirty="0" smtClean="0">
                <a:solidFill>
                  <a:schemeClr val="tx1"/>
                </a:solidFill>
                <a:effectLst/>
                <a:latin typeface="+mn-lt"/>
                <a:ea typeface="+mn-ea"/>
                <a:cs typeface="+mn-cs"/>
              </a:rPr>
              <a:t>. Uma entidade é um objeto com uma identidade exclusiva que persiste ao longo do tempo. Por exemplo, em um aplicativo de serviços bancários, clientes e contas seriam entidades.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Uma entidade tem um identificador exclusivo no sistema, que pode ser usado para pesquisar pela entidade ou recuperá-la. Isso não significa que o identificador é sempre exposto diretamente aos usuários. Ele pode ser um GUID ou uma chave primária em um banco de dados.</a:t>
            </a:r>
          </a:p>
          <a:p>
            <a:r>
              <a:rPr lang="pt-BR" sz="1200" b="0" kern="1200" dirty="0" smtClean="0">
                <a:solidFill>
                  <a:schemeClr val="tx1"/>
                </a:solidFill>
                <a:effectLst/>
                <a:latin typeface="+mn-lt"/>
                <a:ea typeface="+mn-ea"/>
                <a:cs typeface="+mn-cs"/>
              </a:rPr>
              <a:t>- Uma identidade pode abranger vários contextos limitados e pode durar mais que o tempo de vida do aplicativo. Por exemplo, números de conta bancária ou </a:t>
            </a:r>
            <a:r>
              <a:rPr lang="pt-BR" sz="1200" b="0" kern="1200" dirty="0" err="1" smtClean="0">
                <a:solidFill>
                  <a:schemeClr val="tx1"/>
                </a:solidFill>
                <a:effectLst/>
                <a:latin typeface="+mn-lt"/>
                <a:ea typeface="+mn-ea"/>
                <a:cs typeface="+mn-cs"/>
              </a:rPr>
              <a:t>IDs</a:t>
            </a:r>
            <a:r>
              <a:rPr lang="pt-BR" sz="1200" b="0" kern="1200" dirty="0" smtClean="0">
                <a:solidFill>
                  <a:schemeClr val="tx1"/>
                </a:solidFill>
                <a:effectLst/>
                <a:latin typeface="+mn-lt"/>
                <a:ea typeface="+mn-ea"/>
                <a:cs typeface="+mn-cs"/>
              </a:rPr>
              <a:t> emitidas pelo governo não estão vinculados ao tempo de vida de um aplicativo específico.</a:t>
            </a:r>
          </a:p>
          <a:p>
            <a:r>
              <a:rPr lang="pt-BR" sz="1200" b="0" kern="1200" dirty="0" smtClean="0">
                <a:solidFill>
                  <a:schemeClr val="tx1"/>
                </a:solidFill>
                <a:effectLst/>
                <a:latin typeface="+mn-lt"/>
                <a:ea typeface="+mn-ea"/>
                <a:cs typeface="+mn-cs"/>
              </a:rPr>
              <a:t>- Os atributos de uma entidade podem se alterar ao longo do tempo. Por exemplo, o nome ou endereço de uma pessoa pode ser alterado, mas ela ainda é a mesma pessoa.</a:t>
            </a:r>
          </a:p>
          <a:p>
            <a:r>
              <a:rPr lang="pt-BR" sz="1200" b="0" kern="1200" dirty="0" smtClean="0">
                <a:solidFill>
                  <a:schemeClr val="tx1"/>
                </a:solidFill>
                <a:effectLst/>
                <a:latin typeface="+mn-lt"/>
                <a:ea typeface="+mn-ea"/>
                <a:cs typeface="+mn-cs"/>
              </a:rPr>
              <a:t>- Uma entidade pode conter referências a outras entidades.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**Objetos de valor**</a:t>
            </a:r>
            <a:r>
              <a:rPr lang="pt-BR" sz="1200" b="0" kern="1200" dirty="0" smtClean="0">
                <a:solidFill>
                  <a:schemeClr val="tx1"/>
                </a:solidFill>
                <a:effectLst/>
                <a:latin typeface="+mn-lt"/>
                <a:ea typeface="+mn-ea"/>
                <a:cs typeface="+mn-cs"/>
              </a:rPr>
              <a:t>. Um objeto de valor não tem identidade. Ele é definido somente pelos valores de seus atributos. Objetos de valor também são imutáveis. Para atualizar um objeto de valor, você sempre cria uma nova instância para substituir a antiga. Objetos de valor podem ter métodos que encapsulam a lógica do domínio, mas esses métodos não devem ter efeitos colaterais sobre o estado do objeto. Exemplos comuns de objetos de valor incluem valores de datas e horas, moedas e cores.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**Agregações**</a:t>
            </a:r>
            <a:r>
              <a:rPr lang="pt-BR" sz="1200" b="0" kern="1200" dirty="0" smtClean="0">
                <a:solidFill>
                  <a:schemeClr val="tx1"/>
                </a:solidFill>
                <a:effectLst/>
                <a:latin typeface="+mn-lt"/>
                <a:ea typeface="+mn-ea"/>
                <a:cs typeface="+mn-cs"/>
              </a:rPr>
              <a:t>. Uma agregação define um limite de consistência em torno de uma ou mais entidades. Exatamente uma entidade em uma agregação é a raiz. A pesquisa é feita usando o identificador da entidade raiz. Quaisquer outras entidades na agregação são filhas da raiz e são referenciadas da raiz pelos ponteiros a seguir.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finalidade de uma agregação é modelar invariáveis transacionais. Coisas no mundo real têm redes de relações complexas. Os clientes criam ordens, as ordens contém produtos, os produtos têm fornecedores e assim por diante. Se o aplicativo modifica vários objetos relacionados, como ele garante a consistência? Como manter o controle de invariáveis e impô-las?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Aplicativos tradicionais têm usado frequentemente transações de banco de dados para impor a consistência. Em um aplicativo distribuído, no entanto, isso muitas vezes não é viável. Uma única transação empresarial pode abranger vários repositórios de dados, ser demorada ou envolver serviços de terceiros. Por fim, cabe ao aplicativo, não à camada de dados, impor as invariáveis necessárias para o domínio. É isso que as agregações destinam-se a modelar.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&gt; Observação: Um agregado pode consistir em uma única entidade, sem entidades filho. O que compõe uma agregação é o limite transacional.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**Domínio e serviços de aplicativo**</a:t>
            </a:r>
            <a:r>
              <a:rPr lang="pt-BR" sz="1200" b="0" kern="1200" dirty="0" smtClean="0">
                <a:solidFill>
                  <a:schemeClr val="tx1"/>
                </a:solidFill>
                <a:effectLst/>
                <a:latin typeface="+mn-lt"/>
                <a:ea typeface="+mn-ea"/>
                <a:cs typeface="+mn-cs"/>
              </a:rPr>
              <a:t>. Na terminologia DDD, um serviço é um objeto que implementa uma lógica sem conter nenhum estado. Evans faz distinção entre serviços de domínio, que encapsulam a lógica do domínio, e serviços de aplicativo, que fornecem funcionalidades técnicas como autenticação de usuário ou envio de uma mensagem SMS. Serviços de domínio geralmente são usados para modelar comportamento que abrange várias entidades.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&gt; Observação: O termo serviço está sobrecarregado no desenvolvimento de software. Aqui a definição não está diretamente relacionada a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**Eventos de domínio**</a:t>
            </a:r>
            <a:r>
              <a:rPr lang="pt-BR" sz="1200" b="0" kern="1200" dirty="0" smtClean="0">
                <a:solidFill>
                  <a:schemeClr val="tx1"/>
                </a:solidFill>
                <a:effectLst/>
                <a:latin typeface="+mn-lt"/>
                <a:ea typeface="+mn-ea"/>
                <a:cs typeface="+mn-cs"/>
              </a:rPr>
              <a:t>. Eventos de domínio podem ser usados para notificar outras partes do sistema quando algo acontece. Como o nome sugere, eventos de domínio devem significar algo dentro do domínio. Por exemplo, "um registro foi inserido em uma tabela" não é um evento de domínio. "Uma entrega foi cancelada" é um evento de domínio. Eventos de domínio são especialmente relevantes em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Já que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são distribuídos e não compartilham armazenamentos de dados, eventos de domínio fornecem uma maneira para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se coordenarem entre si.</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Há alguns outros padrões de DDD não listados aqui, incluindo módulos, repositórios e fábricas. Eles poderão ser padrões úteis para quando você estiver implementando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mas eles são menos relevantes ao projetar os limites entre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Começaremos com os cenários com os quais o contexto limitado de Remessa deve lidar.</a:t>
            </a:r>
          </a:p>
          <a:p>
            <a:r>
              <a:rPr lang="pt-BR" sz="1200" b="0" kern="1200" dirty="0" smtClean="0">
                <a:solidFill>
                  <a:schemeClr val="tx1"/>
                </a:solidFill>
                <a:effectLst/>
                <a:latin typeface="+mn-lt"/>
                <a:ea typeface="+mn-ea"/>
                <a:cs typeface="+mn-cs"/>
              </a:rPr>
              <a:t>- Um cliente pode solicitar que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colete os produtos de uma empresa que está registrada com o serviço de entrega por </a:t>
            </a:r>
            <a:r>
              <a:rPr lang="pt-BR" sz="1200" b="0" kern="1200" dirty="0" err="1" smtClean="0">
                <a:solidFill>
                  <a:schemeClr val="tx1"/>
                </a:solidFill>
                <a:effectLst/>
                <a:latin typeface="+mn-lt"/>
                <a:ea typeface="+mn-ea"/>
                <a:cs typeface="+mn-cs"/>
              </a:rPr>
              <a:t>drones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O remetente gera uma marcação (código de barras ou RFID) para colocar no pacote.</a:t>
            </a:r>
          </a:p>
          <a:p>
            <a:r>
              <a:rPr lang="pt-BR" sz="1200" b="0" kern="1200" dirty="0" smtClean="0">
                <a:solidFill>
                  <a:schemeClr val="tx1"/>
                </a:solidFill>
                <a:effectLst/>
                <a:latin typeface="+mn-lt"/>
                <a:ea typeface="+mn-ea"/>
                <a:cs typeface="+mn-cs"/>
              </a:rPr>
              <a:t>-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coletará um pacote no local de origem e o entregará no local de destino.</a:t>
            </a:r>
          </a:p>
          <a:p>
            <a:r>
              <a:rPr lang="pt-BR" sz="1200" b="0" kern="1200" dirty="0" smtClean="0">
                <a:solidFill>
                  <a:schemeClr val="tx1"/>
                </a:solidFill>
                <a:effectLst/>
                <a:latin typeface="+mn-lt"/>
                <a:ea typeface="+mn-ea"/>
                <a:cs typeface="+mn-cs"/>
              </a:rPr>
              <a:t>- Quando um cliente agenda uma entrega, o sistema fornece um ETA com base em informações de rota, condições climáticas e dados históricos.</a:t>
            </a:r>
          </a:p>
          <a:p>
            <a:r>
              <a:rPr lang="pt-BR" sz="1200" b="0" kern="1200" dirty="0" smtClean="0">
                <a:solidFill>
                  <a:schemeClr val="tx1"/>
                </a:solidFill>
                <a:effectLst/>
                <a:latin typeface="+mn-lt"/>
                <a:ea typeface="+mn-ea"/>
                <a:cs typeface="+mn-cs"/>
              </a:rPr>
              <a:t>- Quando o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está em trânsito, um usuário pode acompanhar a localização atual e a ETA mais recente.</a:t>
            </a:r>
          </a:p>
          <a:p>
            <a:r>
              <a:rPr lang="pt-BR" sz="1200" b="0" kern="1200" dirty="0" smtClean="0">
                <a:solidFill>
                  <a:schemeClr val="tx1"/>
                </a:solidFill>
                <a:effectLst/>
                <a:latin typeface="+mn-lt"/>
                <a:ea typeface="+mn-ea"/>
                <a:cs typeface="+mn-cs"/>
              </a:rPr>
              <a:t>- Até que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tenha coletado o pacote, o cliente pode cancelar uma entrega.</a:t>
            </a:r>
          </a:p>
          <a:p>
            <a:r>
              <a:rPr lang="pt-BR" sz="1200" b="0" kern="1200" dirty="0" smtClean="0">
                <a:solidFill>
                  <a:schemeClr val="tx1"/>
                </a:solidFill>
                <a:effectLst/>
                <a:latin typeface="+mn-lt"/>
                <a:ea typeface="+mn-ea"/>
                <a:cs typeface="+mn-cs"/>
              </a:rPr>
              <a:t>- O cliente é notificado quando a entrega é concluída.</a:t>
            </a:r>
          </a:p>
          <a:p>
            <a:r>
              <a:rPr lang="pt-BR" sz="1200" b="0" kern="1200" dirty="0" smtClean="0">
                <a:solidFill>
                  <a:schemeClr val="tx1"/>
                </a:solidFill>
                <a:effectLst/>
                <a:latin typeface="+mn-lt"/>
                <a:ea typeface="+mn-ea"/>
                <a:cs typeface="+mn-cs"/>
              </a:rPr>
              <a:t>- O remetente pode solicitar confirmação de entrega do cliente, na forma de uma assinatura ou impressão digital.</a:t>
            </a:r>
          </a:p>
          <a:p>
            <a:r>
              <a:rPr lang="pt-BR" sz="1200" b="0" kern="1200" dirty="0" smtClean="0">
                <a:solidFill>
                  <a:schemeClr val="tx1"/>
                </a:solidFill>
                <a:effectLst/>
                <a:latin typeface="+mn-lt"/>
                <a:ea typeface="+mn-ea"/>
                <a:cs typeface="+mn-cs"/>
              </a:rPr>
              <a:t>- Os usuários podem pesquisar o histórico de uma entrega concluída.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Desses cenários, a equipe de desenvolvimento identificou as entidades a seguir.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Entrega</a:t>
            </a:r>
          </a:p>
          <a:p>
            <a:r>
              <a:rPr lang="pt-BR" sz="1200" b="0" kern="1200" dirty="0" smtClean="0">
                <a:solidFill>
                  <a:schemeClr val="tx1"/>
                </a:solidFill>
                <a:effectLst/>
                <a:latin typeface="+mn-lt"/>
                <a:ea typeface="+mn-ea"/>
                <a:cs typeface="+mn-cs"/>
              </a:rPr>
              <a:t>- Pacote</a:t>
            </a:r>
          </a:p>
          <a:p>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Drone</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Conta</a:t>
            </a:r>
          </a:p>
          <a:p>
            <a:r>
              <a:rPr lang="pt-BR" sz="1200" b="0" kern="1200" dirty="0" smtClean="0">
                <a:solidFill>
                  <a:schemeClr val="tx1"/>
                </a:solidFill>
                <a:effectLst/>
                <a:latin typeface="+mn-lt"/>
                <a:ea typeface="+mn-ea"/>
                <a:cs typeface="+mn-cs"/>
              </a:rPr>
              <a:t>- Confirmação</a:t>
            </a:r>
          </a:p>
          <a:p>
            <a:r>
              <a:rPr lang="pt-BR" sz="1200" b="0" kern="1200" dirty="0" smtClean="0">
                <a:solidFill>
                  <a:schemeClr val="tx1"/>
                </a:solidFill>
                <a:effectLst/>
                <a:latin typeface="+mn-lt"/>
                <a:ea typeface="+mn-ea"/>
                <a:cs typeface="+mn-cs"/>
              </a:rPr>
              <a:t>- Notificação</a:t>
            </a:r>
          </a:p>
          <a:p>
            <a:r>
              <a:rPr lang="pt-BR" sz="1200" b="0" kern="1200" dirty="0" smtClean="0">
                <a:solidFill>
                  <a:schemeClr val="tx1"/>
                </a:solidFill>
                <a:effectLst/>
                <a:latin typeface="+mn-lt"/>
                <a:ea typeface="+mn-ea"/>
                <a:cs typeface="+mn-cs"/>
              </a:rPr>
              <a:t>- Marca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Os quatro primeiros, entrega, pacote,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 conta, são todos agregações que representam limites de consistência transacional. Confirmações e Notificações são entidades filho de Entregas e Marcações são entidades filho de Pacotes.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Os </a:t>
            </a:r>
            <a:r>
              <a:rPr lang="pt-BR" sz="1200" b="1" kern="1200" dirty="0" smtClean="0">
                <a:solidFill>
                  <a:schemeClr val="tx1"/>
                </a:solidFill>
                <a:effectLst/>
                <a:latin typeface="+mn-lt"/>
                <a:ea typeface="+mn-ea"/>
                <a:cs typeface="+mn-cs"/>
              </a:rPr>
              <a:t>**objetos de valor**</a:t>
            </a:r>
            <a:r>
              <a:rPr lang="pt-BR" sz="1200" b="0" kern="1200" dirty="0" smtClean="0">
                <a:solidFill>
                  <a:schemeClr val="tx1"/>
                </a:solidFill>
                <a:effectLst/>
                <a:latin typeface="+mn-lt"/>
                <a:ea typeface="+mn-ea"/>
                <a:cs typeface="+mn-cs"/>
              </a:rPr>
              <a:t> neste projeto incluem Localização, ETA, </a:t>
            </a:r>
            <a:r>
              <a:rPr lang="pt-BR" sz="1200" b="0" kern="1200" dirty="0" err="1" smtClean="0">
                <a:solidFill>
                  <a:schemeClr val="tx1"/>
                </a:solidFill>
                <a:effectLst/>
                <a:latin typeface="+mn-lt"/>
                <a:ea typeface="+mn-ea"/>
                <a:cs typeface="+mn-cs"/>
              </a:rPr>
              <a:t>PackageWeight</a:t>
            </a:r>
            <a:r>
              <a:rPr lang="pt-BR" sz="1200" b="0" kern="1200" dirty="0" smtClean="0">
                <a:solidFill>
                  <a:schemeClr val="tx1"/>
                </a:solidFill>
                <a:effectLst/>
                <a:latin typeface="+mn-lt"/>
                <a:ea typeface="+mn-ea"/>
                <a:cs typeface="+mn-cs"/>
              </a:rPr>
              <a:t> e </a:t>
            </a:r>
            <a:r>
              <a:rPr lang="pt-BR" sz="1200" b="0" kern="1200" dirty="0" err="1" smtClean="0">
                <a:solidFill>
                  <a:schemeClr val="tx1"/>
                </a:solidFill>
                <a:effectLst/>
                <a:latin typeface="+mn-lt"/>
                <a:ea typeface="+mn-ea"/>
                <a:cs typeface="+mn-cs"/>
              </a:rPr>
              <a:t>PackageSize</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Para ilustrar, aqui está um diagrama UML da agregação de Entrega. Observe que ele contém referências a outras agregações, incluindo Conta, Pacote e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Diagrama UML da agregação de Entrega</a:t>
            </a:r>
          </a:p>
          <a:p>
            <a:r>
              <a:rPr lang="pt-BR" sz="1200" b="0" kern="1200" dirty="0" smtClean="0">
                <a:solidFill>
                  <a:schemeClr val="tx1"/>
                </a:solidFill>
                <a:effectLst/>
                <a:latin typeface="+mn-lt"/>
                <a:ea typeface="+mn-ea"/>
                <a:cs typeface="+mn-cs"/>
              </a:rPr>
              <a:t>![Diagrama UML da agregação de Entrega](</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/04-delivery-entity.png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Há dois eventos de domínio: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Enquanto um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está em trânsito, a entidade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envia eventos </a:t>
            </a:r>
            <a:r>
              <a:rPr lang="pt-BR" sz="1200" b="0" kern="1200" dirty="0" err="1" smtClean="0">
                <a:solidFill>
                  <a:schemeClr val="tx1"/>
                </a:solidFill>
                <a:effectLst/>
                <a:latin typeface="+mn-lt"/>
                <a:ea typeface="+mn-ea"/>
                <a:cs typeface="+mn-cs"/>
              </a:rPr>
              <a:t>DroneStatus</a:t>
            </a:r>
            <a:r>
              <a:rPr lang="pt-BR" sz="1200" b="0" kern="1200" dirty="0" smtClean="0">
                <a:solidFill>
                  <a:schemeClr val="tx1"/>
                </a:solidFill>
                <a:effectLst/>
                <a:latin typeface="+mn-lt"/>
                <a:ea typeface="+mn-ea"/>
                <a:cs typeface="+mn-cs"/>
              </a:rPr>
              <a:t> que descrevem a localização do </a:t>
            </a:r>
            <a:r>
              <a:rPr lang="pt-BR" sz="1200" b="0" kern="1200" dirty="0" err="1" smtClean="0">
                <a:solidFill>
                  <a:schemeClr val="tx1"/>
                </a:solidFill>
                <a:effectLst/>
                <a:latin typeface="+mn-lt"/>
                <a:ea typeface="+mn-ea"/>
                <a:cs typeface="+mn-cs"/>
              </a:rPr>
              <a:t>drone</a:t>
            </a:r>
            <a:r>
              <a:rPr lang="pt-BR" sz="1200" b="0" kern="1200" dirty="0" smtClean="0">
                <a:solidFill>
                  <a:schemeClr val="tx1"/>
                </a:solidFill>
                <a:effectLst/>
                <a:latin typeface="+mn-lt"/>
                <a:ea typeface="+mn-ea"/>
                <a:cs typeface="+mn-cs"/>
              </a:rPr>
              <a:t> e seu status (em curso, descarregou).</a:t>
            </a:r>
          </a:p>
          <a:p>
            <a:r>
              <a:rPr lang="pt-BR" sz="1200" b="0" kern="1200" dirty="0" smtClean="0">
                <a:solidFill>
                  <a:schemeClr val="tx1"/>
                </a:solidFill>
                <a:effectLst/>
                <a:latin typeface="+mn-lt"/>
                <a:ea typeface="+mn-ea"/>
                <a:cs typeface="+mn-cs"/>
              </a:rPr>
              <a:t>- A entidade Entrega envia eventos </a:t>
            </a:r>
            <a:r>
              <a:rPr lang="pt-BR" sz="1200" b="0" kern="1200" dirty="0" err="1" smtClean="0">
                <a:solidFill>
                  <a:schemeClr val="tx1"/>
                </a:solidFill>
                <a:effectLst/>
                <a:latin typeface="+mn-lt"/>
                <a:ea typeface="+mn-ea"/>
                <a:cs typeface="+mn-cs"/>
              </a:rPr>
              <a:t>DeliveryTracking</a:t>
            </a:r>
            <a:r>
              <a:rPr lang="pt-BR" sz="1200" b="0" kern="1200" dirty="0" smtClean="0">
                <a:solidFill>
                  <a:schemeClr val="tx1"/>
                </a:solidFill>
                <a:effectLst/>
                <a:latin typeface="+mn-lt"/>
                <a:ea typeface="+mn-ea"/>
                <a:cs typeface="+mn-cs"/>
              </a:rPr>
              <a:t> sempre que o estágio de uma entrega é alterado. Isso inclui </a:t>
            </a:r>
            <a:r>
              <a:rPr lang="pt-BR" sz="1200" b="0" kern="1200" dirty="0" err="1" smtClean="0">
                <a:solidFill>
                  <a:schemeClr val="tx1"/>
                </a:solidFill>
                <a:effectLst/>
                <a:latin typeface="+mn-lt"/>
                <a:ea typeface="+mn-ea"/>
                <a:cs typeface="+mn-cs"/>
              </a:rPr>
              <a:t>DeliveryCreated</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DeliveryRescheduled</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DeliveryHeadedToDropoff</a:t>
            </a:r>
            <a:r>
              <a:rPr lang="pt-BR" sz="1200" b="0" kern="1200" dirty="0" smtClean="0">
                <a:solidFill>
                  <a:schemeClr val="tx1"/>
                </a:solidFill>
                <a:effectLst/>
                <a:latin typeface="+mn-lt"/>
                <a:ea typeface="+mn-ea"/>
                <a:cs typeface="+mn-cs"/>
              </a:rPr>
              <a:t> e </a:t>
            </a:r>
            <a:r>
              <a:rPr lang="pt-BR" sz="1200" b="0" kern="1200" dirty="0" err="1" smtClean="0">
                <a:solidFill>
                  <a:schemeClr val="tx1"/>
                </a:solidFill>
                <a:effectLst/>
                <a:latin typeface="+mn-lt"/>
                <a:ea typeface="+mn-ea"/>
                <a:cs typeface="+mn-cs"/>
              </a:rPr>
              <a:t>DeliveryCompleted</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Observe que esses eventos descrevem itens que são significativos no modelo de domínio. Eles descrevem algo sobre o domínio e não estão ligados a um constructo de linguagem de programação específico.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equipe de desenvolvimento identificou mais uma área de funcionalidade que não se adéqua a nenhuma das entidades descritas até agora. Alguma parte do sistema precisa coordenar todas as etapas envolvidas no agendamento ou atualização de uma entrega. Portanto, a equipe de desenvolvimento adicionou dois serviços de domínio ao design: um </a:t>
            </a:r>
            <a:r>
              <a:rPr lang="pt-BR" sz="1200" b="0" kern="1200" dirty="0" err="1" smtClean="0">
                <a:solidFill>
                  <a:schemeClr val="tx1"/>
                </a:solidFill>
                <a:effectLst/>
                <a:latin typeface="+mn-lt"/>
                <a:ea typeface="+mn-ea"/>
                <a:cs typeface="+mn-cs"/>
              </a:rPr>
              <a:t>Agendador</a:t>
            </a:r>
            <a:r>
              <a:rPr lang="pt-BR" sz="1200" b="0" kern="1200" dirty="0" smtClean="0">
                <a:solidFill>
                  <a:schemeClr val="tx1"/>
                </a:solidFill>
                <a:effectLst/>
                <a:latin typeface="+mn-lt"/>
                <a:ea typeface="+mn-ea"/>
                <a:cs typeface="+mn-cs"/>
              </a:rPr>
              <a:t> que coordena as etapas e um Supervisor que monitora o status de cada etapa para detectar se alguma etapas falhou ou atingiu o tempo limite. Essa é uma variação do Padrão de Supervisor de Agente do </a:t>
            </a:r>
            <a:r>
              <a:rPr lang="pt-BR" sz="1200" b="0" kern="1200" dirty="0" err="1" smtClean="0">
                <a:solidFill>
                  <a:schemeClr val="tx1"/>
                </a:solidFill>
                <a:effectLst/>
                <a:latin typeface="+mn-lt"/>
                <a:ea typeface="+mn-ea"/>
                <a:cs typeface="+mn-cs"/>
              </a:rPr>
              <a:t>Agendador</a:t>
            </a:r>
            <a:r>
              <a:rPr lang="pt-BR" sz="1200" b="0" kern="1200" dirty="0" smtClean="0">
                <a:solidFill>
                  <a:schemeClr val="tx1"/>
                </a:solidFill>
                <a:effectLst/>
                <a:latin typeface="+mn-lt"/>
                <a:ea typeface="+mn-ea"/>
                <a:cs typeface="+mn-cs"/>
              </a:rPr>
              <a:t> (Coordena um conjunto de ações distribuídas como uma única operação. Se qualquer uma das ações falhar, tenta tratar as falhas de forma transparente ou então desfaz o trabalho que foi executado para que toda a operação tenha êxito ou falhe como um todo).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Qual é o tamanho correto de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Muitas vezes você ouve algo como, "não muito grande e não muito pequeno" — e, embora isso seja correto, não é muito útil, na prática. Mas, se você iniciar de um modelo de domínio cuidadosamente desenvolvido, será mais fácil pensar sobre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Diagrama de contextos limitados</a:t>
            </a:r>
          </a:p>
          <a:p>
            <a:r>
              <a:rPr lang="pt-BR" sz="1200" b="0" kern="1200" dirty="0" smtClean="0">
                <a:solidFill>
                  <a:schemeClr val="tx1"/>
                </a:solidFill>
                <a:effectLst/>
                <a:latin typeface="+mn-lt"/>
                <a:ea typeface="+mn-ea"/>
                <a:cs typeface="+mn-cs"/>
              </a:rPr>
              <a:t>![Diagrama de contextos limitados](</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/04-bounded-contexts.png</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32</a:t>
            </a:fld>
            <a:endParaRPr lang="pt-BR"/>
          </a:p>
        </p:txBody>
      </p:sp>
    </p:spTree>
    <p:extLst>
      <p:ext uri="{BB962C8B-B14F-4D97-AF65-F5344CB8AC3E}">
        <p14:creationId xmlns:p14="http://schemas.microsoft.com/office/powerpoint/2010/main" val="7949957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35</a:t>
            </a:fld>
            <a:endParaRPr lang="pt-BR"/>
          </a:p>
        </p:txBody>
      </p:sp>
    </p:spTree>
    <p:extLst>
      <p:ext uri="{BB962C8B-B14F-4D97-AF65-F5344CB8AC3E}">
        <p14:creationId xmlns:p14="http://schemas.microsoft.com/office/powerpoint/2010/main" val="328942961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a:t>
            </a:r>
            <a:r>
              <a:rPr lang="pt-BR" sz="1200" b="0" kern="1200" dirty="0" err="1" smtClean="0">
                <a:solidFill>
                  <a:schemeClr val="tx1"/>
                </a:solidFill>
                <a:effectLst/>
                <a:latin typeface="+mn-lt"/>
                <a:ea typeface="+mn-ea"/>
                <a:cs typeface="+mn-cs"/>
              </a:rPr>
              <a:t>plugin</a:t>
            </a:r>
            <a:r>
              <a:rPr lang="pt-BR" sz="1200" b="0" kern="1200" dirty="0" smtClean="0">
                <a:solidFill>
                  <a:schemeClr val="tx1"/>
                </a:solidFill>
                <a:effectLst/>
                <a:latin typeface="+mn-lt"/>
                <a:ea typeface="+mn-ea"/>
                <a:cs typeface="+mn-cs"/>
              </a:rPr>
              <a:t> Spring Boot </a:t>
            </a:r>
            <a:r>
              <a:rPr lang="pt-BR" sz="1200" b="0" kern="1200" dirty="0" err="1" smtClean="0">
                <a:solidFill>
                  <a:schemeClr val="tx1"/>
                </a:solidFill>
                <a:effectLst/>
                <a:latin typeface="+mn-lt"/>
                <a:ea typeface="+mn-ea"/>
                <a:cs typeface="+mn-cs"/>
              </a:rPr>
              <a:t>Maven</a:t>
            </a:r>
            <a:r>
              <a:rPr lang="pt-BR" sz="1200" b="0" kern="1200" dirty="0" smtClean="0">
                <a:solidFill>
                  <a:schemeClr val="tx1"/>
                </a:solidFill>
                <a:effectLst/>
                <a:latin typeface="+mn-lt"/>
                <a:ea typeface="+mn-ea"/>
                <a:cs typeface="+mn-cs"/>
              </a:rPr>
              <a:t> fornece muitos </a:t>
            </a:r>
            <a:r>
              <a:rPr lang="pt-BR" sz="1200" b="1" kern="1200" dirty="0" smtClean="0">
                <a:solidFill>
                  <a:schemeClr val="tx1"/>
                </a:solidFill>
                <a:effectLst/>
                <a:latin typeface="+mn-lt"/>
                <a:ea typeface="+mn-ea"/>
                <a:cs typeface="+mn-cs"/>
              </a:rPr>
              <a:t>recursos convenientes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Ele </a:t>
            </a:r>
            <a:r>
              <a:rPr lang="pt-BR" sz="1200" b="1" kern="1200" dirty="0" smtClean="0">
                <a:solidFill>
                  <a:schemeClr val="tx1"/>
                </a:solidFill>
                <a:effectLst/>
                <a:latin typeface="+mn-lt"/>
                <a:ea typeface="+mn-ea"/>
                <a:cs typeface="+mn-cs"/>
              </a:rPr>
              <a:t>coleta todos os </a:t>
            </a:r>
            <a:r>
              <a:rPr lang="pt-BR" sz="1200" b="1" kern="1200" dirty="0" err="1" smtClean="0">
                <a:solidFill>
                  <a:schemeClr val="tx1"/>
                </a:solidFill>
                <a:effectLst/>
                <a:latin typeface="+mn-lt"/>
                <a:ea typeface="+mn-ea"/>
                <a:cs typeface="+mn-cs"/>
              </a:rPr>
              <a:t>jars</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classpath</a:t>
            </a:r>
            <a:r>
              <a:rPr lang="pt-BR" sz="1200" b="1"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e cria um </a:t>
            </a:r>
            <a:r>
              <a:rPr lang="pt-BR" sz="1200" b="1" kern="1200" dirty="0" err="1" smtClean="0">
                <a:solidFill>
                  <a:schemeClr val="tx1"/>
                </a:solidFill>
                <a:effectLst/>
                <a:latin typeface="+mn-lt"/>
                <a:ea typeface="+mn-ea"/>
                <a:cs typeface="+mn-cs"/>
              </a:rPr>
              <a:t>jar</a:t>
            </a:r>
            <a:r>
              <a:rPr lang="pt-BR" sz="1200" b="1" kern="1200" dirty="0" smtClean="0">
                <a:solidFill>
                  <a:schemeClr val="tx1"/>
                </a:solidFill>
                <a:effectLst/>
                <a:latin typeface="+mn-lt"/>
                <a:ea typeface="+mn-ea"/>
                <a:cs typeface="+mn-cs"/>
              </a:rPr>
              <a:t> único e executável</a:t>
            </a:r>
            <a:r>
              <a:rPr lang="pt-BR" sz="1200" b="0" kern="1200" dirty="0" smtClean="0">
                <a:solidFill>
                  <a:schemeClr val="tx1"/>
                </a:solidFill>
                <a:effectLst/>
                <a:latin typeface="+mn-lt"/>
                <a:ea typeface="+mn-ea"/>
                <a:cs typeface="+mn-cs"/>
              </a:rPr>
              <a:t>, o que torna mais conveniente executar e transportar seu serviço;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Ele procura o método `</a:t>
            </a:r>
            <a:r>
              <a:rPr lang="pt-BR" sz="1200" b="1" kern="1200" dirty="0" err="1" smtClean="0">
                <a:solidFill>
                  <a:schemeClr val="tx1"/>
                </a:solidFill>
                <a:effectLst/>
                <a:latin typeface="+mn-lt"/>
                <a:ea typeface="+mn-ea"/>
                <a:cs typeface="+mn-cs"/>
              </a:rPr>
              <a:t>public</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static</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void</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main</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para sinalizar como uma classe executável;</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Ele fornece um </a:t>
            </a:r>
            <a:r>
              <a:rPr lang="pt-BR" sz="1200" b="1" kern="1200" dirty="0" err="1" smtClean="0">
                <a:solidFill>
                  <a:schemeClr val="tx1"/>
                </a:solidFill>
                <a:effectLst/>
                <a:latin typeface="+mn-lt"/>
                <a:ea typeface="+mn-ea"/>
                <a:cs typeface="+mn-cs"/>
              </a:rPr>
              <a:t>resolvedor</a:t>
            </a:r>
            <a:r>
              <a:rPr lang="pt-BR" sz="1200" b="1" kern="1200" dirty="0" smtClean="0">
                <a:solidFill>
                  <a:schemeClr val="tx1"/>
                </a:solidFill>
                <a:effectLst/>
                <a:latin typeface="+mn-lt"/>
                <a:ea typeface="+mn-ea"/>
                <a:cs typeface="+mn-cs"/>
              </a:rPr>
              <a:t> de dependência integrado </a:t>
            </a:r>
            <a:r>
              <a:rPr lang="pt-BR" sz="1200" b="0" kern="1200" dirty="0" smtClean="0">
                <a:solidFill>
                  <a:schemeClr val="tx1"/>
                </a:solidFill>
                <a:effectLst/>
                <a:latin typeface="+mn-lt"/>
                <a:ea typeface="+mn-ea"/>
                <a:cs typeface="+mn-cs"/>
              </a:rPr>
              <a:t>que define o número da versão para corresponder às dependências do Spring Boot. Você pode substituir qualquer versão que desejar, mas será o padrão para o conjunto de versões escolhido do Boot;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41</a:t>
            </a:fld>
            <a:endParaRPr lang="pt-BR"/>
          </a:p>
        </p:txBody>
      </p:sp>
    </p:spTree>
    <p:extLst>
      <p:ext uri="{BB962C8B-B14F-4D97-AF65-F5344CB8AC3E}">
        <p14:creationId xmlns:p14="http://schemas.microsoft.com/office/powerpoint/2010/main" val="28440580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209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a:t>
            </a:r>
            <a:r>
              <a:rPr lang="pt-BR" sz="1200" b="1" kern="1200" dirty="0" err="1" smtClean="0">
                <a:solidFill>
                  <a:schemeClr val="tx1"/>
                </a:solidFill>
                <a:effectLst/>
                <a:latin typeface="+mn-lt"/>
                <a:ea typeface="+mn-ea"/>
                <a:cs typeface="+mn-cs"/>
              </a:rPr>
              <a:t>SpringBootApplication</a:t>
            </a:r>
            <a:r>
              <a:rPr lang="pt-BR" sz="1200" b="0" kern="1200" dirty="0" smtClean="0">
                <a:solidFill>
                  <a:schemeClr val="tx1"/>
                </a:solidFill>
                <a:effectLst/>
                <a:latin typeface="+mn-lt"/>
                <a:ea typeface="+mn-ea"/>
                <a:cs typeface="+mn-cs"/>
              </a:rPr>
              <a:t> é uma </a:t>
            </a:r>
            <a:r>
              <a:rPr lang="pt-BR" sz="1200" b="1" kern="1200" dirty="0" smtClean="0">
                <a:solidFill>
                  <a:schemeClr val="tx1"/>
                </a:solidFill>
                <a:effectLst/>
                <a:latin typeface="+mn-lt"/>
                <a:ea typeface="+mn-ea"/>
                <a:cs typeface="+mn-cs"/>
              </a:rPr>
              <a:t>anotação de conveniência</a:t>
            </a:r>
            <a:r>
              <a:rPr lang="pt-BR" sz="1200" b="0" kern="1200" dirty="0" smtClean="0">
                <a:solidFill>
                  <a:schemeClr val="tx1"/>
                </a:solidFill>
                <a:effectLst/>
                <a:latin typeface="+mn-lt"/>
                <a:ea typeface="+mn-ea"/>
                <a:cs typeface="+mn-cs"/>
              </a:rPr>
              <a:t> que inclui todos os itens a seguir:</a:t>
            </a:r>
          </a:p>
          <a:p>
            <a:endParaRPr lang="pt-BR" sz="1200" b="0" kern="1200" dirty="0" smtClean="0">
              <a:solidFill>
                <a:schemeClr val="tx1"/>
              </a:solidFill>
              <a:effectLst/>
              <a:latin typeface="+mn-lt"/>
              <a:ea typeface="+mn-ea"/>
              <a:cs typeface="+mn-cs"/>
            </a:endParaRPr>
          </a:p>
          <a:p>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Configuration</a:t>
            </a:r>
            <a:r>
              <a:rPr lang="pt-BR" sz="1200" b="0" kern="1200" dirty="0" smtClean="0">
                <a:solidFill>
                  <a:schemeClr val="tx1"/>
                </a:solidFill>
                <a:effectLst/>
                <a:latin typeface="+mn-lt"/>
                <a:ea typeface="+mn-ea"/>
                <a:cs typeface="+mn-cs"/>
              </a:rPr>
              <a:t> marca a classe como uma fonte de definições de </a:t>
            </a:r>
            <a:r>
              <a:rPr lang="pt-BR" sz="1200" b="0" kern="1200" dirty="0" err="1" smtClean="0">
                <a:solidFill>
                  <a:schemeClr val="tx1"/>
                </a:solidFill>
                <a:effectLst/>
                <a:latin typeface="+mn-lt"/>
                <a:ea typeface="+mn-ea"/>
                <a:cs typeface="+mn-cs"/>
              </a:rPr>
              <a:t>bean</a:t>
            </a:r>
            <a:r>
              <a:rPr lang="pt-BR" sz="1200" b="0" kern="1200" dirty="0" smtClean="0">
                <a:solidFill>
                  <a:schemeClr val="tx1"/>
                </a:solidFill>
                <a:effectLst/>
                <a:latin typeface="+mn-lt"/>
                <a:ea typeface="+mn-ea"/>
                <a:cs typeface="+mn-cs"/>
              </a:rPr>
              <a:t> para o contexto do aplicativo;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t>
            </a:r>
            <a:r>
              <a:rPr lang="pt-BR" sz="1200" b="0" kern="1200" baseline="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a:t>
            </a:r>
            <a:r>
              <a:rPr lang="pt-BR" sz="1200" b="1" kern="1200" dirty="0" err="1" smtClean="0">
                <a:solidFill>
                  <a:schemeClr val="tx1"/>
                </a:solidFill>
                <a:effectLst/>
                <a:latin typeface="+mn-lt"/>
                <a:ea typeface="+mn-ea"/>
                <a:cs typeface="+mn-cs"/>
              </a:rPr>
              <a:t>EnableAutoConfiguration</a:t>
            </a:r>
            <a:r>
              <a:rPr lang="pt-BR" sz="1200" b="0" kern="1200" dirty="0" smtClean="0">
                <a:solidFill>
                  <a:schemeClr val="tx1"/>
                </a:solidFill>
                <a:effectLst/>
                <a:latin typeface="+mn-lt"/>
                <a:ea typeface="+mn-ea"/>
                <a:cs typeface="+mn-cs"/>
              </a:rPr>
              <a:t> informa ao Spring Boot para começar a adicionar </a:t>
            </a:r>
            <a:r>
              <a:rPr lang="pt-BR" sz="1200" b="0" kern="1200" dirty="0" err="1" smtClean="0">
                <a:solidFill>
                  <a:schemeClr val="tx1"/>
                </a:solidFill>
                <a:effectLst/>
                <a:latin typeface="+mn-lt"/>
                <a:ea typeface="+mn-ea"/>
                <a:cs typeface="+mn-cs"/>
              </a:rPr>
              <a:t>beans</a:t>
            </a:r>
            <a:r>
              <a:rPr lang="pt-BR" sz="1200" b="0" kern="1200" dirty="0" smtClean="0">
                <a:solidFill>
                  <a:schemeClr val="tx1"/>
                </a:solidFill>
                <a:effectLst/>
                <a:latin typeface="+mn-lt"/>
                <a:ea typeface="+mn-ea"/>
                <a:cs typeface="+mn-cs"/>
              </a:rPr>
              <a:t> com base nas configurações do caminho de classe, outros </a:t>
            </a:r>
            <a:r>
              <a:rPr lang="pt-BR" sz="1200" b="0" kern="1200" dirty="0" err="1" smtClean="0">
                <a:solidFill>
                  <a:schemeClr val="tx1"/>
                </a:solidFill>
                <a:effectLst/>
                <a:latin typeface="+mn-lt"/>
                <a:ea typeface="+mn-ea"/>
                <a:cs typeface="+mn-cs"/>
              </a:rPr>
              <a:t>beans</a:t>
            </a:r>
            <a:r>
              <a:rPr lang="pt-BR" sz="1200" b="0" kern="1200" dirty="0" smtClean="0">
                <a:solidFill>
                  <a:schemeClr val="tx1"/>
                </a:solidFill>
                <a:effectLst/>
                <a:latin typeface="+mn-lt"/>
                <a:ea typeface="+mn-ea"/>
                <a:cs typeface="+mn-cs"/>
              </a:rPr>
              <a:t> e várias configurações de propriedade;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Normalmente você adicionaria o </a:t>
            </a:r>
            <a:r>
              <a:rPr lang="pt-BR" sz="1200" b="1" kern="1200" dirty="0" smtClean="0">
                <a:solidFill>
                  <a:schemeClr val="tx1"/>
                </a:solidFill>
                <a:effectLst/>
                <a:latin typeface="+mn-lt"/>
                <a:ea typeface="+mn-ea"/>
                <a:cs typeface="+mn-cs"/>
              </a:rPr>
              <a:t>@</a:t>
            </a:r>
            <a:r>
              <a:rPr lang="pt-BR" sz="1200" b="1" kern="1200" dirty="0" err="1" smtClean="0">
                <a:solidFill>
                  <a:schemeClr val="tx1"/>
                </a:solidFill>
                <a:effectLst/>
                <a:latin typeface="+mn-lt"/>
                <a:ea typeface="+mn-ea"/>
                <a:cs typeface="+mn-cs"/>
              </a:rPr>
              <a:t>EnableWebMvc</a:t>
            </a:r>
            <a:r>
              <a:rPr lang="pt-BR" sz="1200" b="0" kern="1200" dirty="0" smtClean="0">
                <a:solidFill>
                  <a:schemeClr val="tx1"/>
                </a:solidFill>
                <a:effectLst/>
                <a:latin typeface="+mn-lt"/>
                <a:ea typeface="+mn-ea"/>
                <a:cs typeface="+mn-cs"/>
              </a:rPr>
              <a:t> para um aplicativo Spring MVC, mas o Spring Boot o adiciona automaticamente quando vê o </a:t>
            </a:r>
            <a:r>
              <a:rPr lang="pt-BR" sz="1200" b="1" i="0" kern="1200" dirty="0" err="1" smtClean="0">
                <a:solidFill>
                  <a:schemeClr val="tx1"/>
                </a:solidFill>
                <a:effectLst/>
                <a:latin typeface="+mn-lt"/>
                <a:ea typeface="+mn-ea"/>
                <a:cs typeface="+mn-cs"/>
              </a:rPr>
              <a:t>spring-webmvc</a:t>
            </a:r>
            <a:r>
              <a:rPr lang="pt-BR" sz="1200" b="0" i="1"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no </a:t>
            </a:r>
            <a:r>
              <a:rPr lang="pt-BR" sz="1200" b="0" kern="1200" dirty="0" err="1" smtClean="0">
                <a:solidFill>
                  <a:schemeClr val="tx1"/>
                </a:solidFill>
                <a:effectLst/>
                <a:latin typeface="+mn-lt"/>
                <a:ea typeface="+mn-ea"/>
                <a:cs typeface="+mn-cs"/>
              </a:rPr>
              <a:t>classpath</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sinaliza o aplicativo como um aplicativo da Web e ativa comportamentos-chave, como a configuração de um </a:t>
            </a:r>
            <a:r>
              <a:rPr lang="pt-BR" sz="1200" b="1" kern="1200" dirty="0" err="1" smtClean="0">
                <a:solidFill>
                  <a:schemeClr val="tx1"/>
                </a:solidFill>
                <a:effectLst/>
                <a:latin typeface="+mn-lt"/>
                <a:ea typeface="+mn-ea"/>
                <a:cs typeface="+mn-cs"/>
              </a:rPr>
              <a:t>DispatcherServlet</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O </a:t>
            </a:r>
            <a:r>
              <a:rPr lang="pt-BR" sz="1200" b="1" kern="1200" dirty="0" smtClean="0">
                <a:solidFill>
                  <a:schemeClr val="tx1"/>
                </a:solidFill>
                <a:effectLst/>
                <a:latin typeface="+mn-lt"/>
                <a:ea typeface="+mn-ea"/>
                <a:cs typeface="+mn-cs"/>
              </a:rPr>
              <a:t>@</a:t>
            </a:r>
            <a:r>
              <a:rPr lang="pt-BR" sz="1200" b="1" kern="1200" dirty="0" err="1" smtClean="0">
                <a:solidFill>
                  <a:schemeClr val="tx1"/>
                </a:solidFill>
                <a:effectLst/>
                <a:latin typeface="+mn-lt"/>
                <a:ea typeface="+mn-ea"/>
                <a:cs typeface="+mn-cs"/>
              </a:rPr>
              <a:t>ComponentScan</a:t>
            </a:r>
            <a:r>
              <a:rPr lang="pt-BR" sz="1200" b="0" kern="1200" dirty="0" smtClean="0">
                <a:solidFill>
                  <a:schemeClr val="tx1"/>
                </a:solidFill>
                <a:effectLst/>
                <a:latin typeface="+mn-lt"/>
                <a:ea typeface="+mn-ea"/>
                <a:cs typeface="+mn-cs"/>
              </a:rPr>
              <a:t> diz ao Spring para procurar outros componentes, configurações e serviços no pacote </a:t>
            </a:r>
            <a:r>
              <a:rPr lang="pt-BR" sz="1200" b="1" kern="1200" dirty="0" err="1" smtClean="0">
                <a:solidFill>
                  <a:schemeClr val="tx1"/>
                </a:solidFill>
                <a:effectLst/>
                <a:latin typeface="+mn-lt"/>
                <a:ea typeface="+mn-ea"/>
                <a:cs typeface="+mn-cs"/>
              </a:rPr>
              <a:t>livroservice</a:t>
            </a:r>
            <a:r>
              <a:rPr lang="pt-BR" sz="1200" b="0" kern="1200" dirty="0" smtClean="0">
                <a:solidFill>
                  <a:schemeClr val="tx1"/>
                </a:solidFill>
                <a:effectLst/>
                <a:latin typeface="+mn-lt"/>
                <a:ea typeface="+mn-ea"/>
                <a:cs typeface="+mn-cs"/>
              </a:rPr>
              <a:t>, permitindo que ele encontre os controladores;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método </a:t>
            </a:r>
            <a:r>
              <a:rPr lang="pt-BR" sz="1200" b="1" kern="1200" dirty="0" err="1" smtClean="0">
                <a:solidFill>
                  <a:schemeClr val="tx1"/>
                </a:solidFill>
                <a:effectLst/>
                <a:latin typeface="+mn-lt"/>
                <a:ea typeface="+mn-ea"/>
                <a:cs typeface="+mn-cs"/>
              </a:rPr>
              <a:t>main</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usa o método </a:t>
            </a:r>
            <a:r>
              <a:rPr lang="pt-BR" sz="1200" b="1" kern="1200" dirty="0" err="1" smtClean="0">
                <a:solidFill>
                  <a:schemeClr val="tx1"/>
                </a:solidFill>
                <a:effectLst/>
                <a:latin typeface="+mn-lt"/>
                <a:ea typeface="+mn-ea"/>
                <a:cs typeface="+mn-cs"/>
              </a:rPr>
              <a:t>SpringApplication.run</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do Spring Boot para iniciar um aplicativo.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percebeu que </a:t>
            </a:r>
            <a:r>
              <a:rPr lang="pt-BR" sz="1200" b="1" kern="1200" dirty="0" smtClean="0">
                <a:solidFill>
                  <a:schemeClr val="tx1"/>
                </a:solidFill>
                <a:effectLst/>
                <a:latin typeface="+mn-lt"/>
                <a:ea typeface="+mn-ea"/>
                <a:cs typeface="+mn-cs"/>
              </a:rPr>
              <a:t>não havia uma única linha de XML</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Nenhum arquivo </a:t>
            </a:r>
            <a:r>
              <a:rPr lang="pt-BR" sz="1200" b="1" i="0" kern="1200" dirty="0" smtClean="0">
                <a:solidFill>
                  <a:schemeClr val="tx1"/>
                </a:solidFill>
                <a:effectLst/>
                <a:latin typeface="+mn-lt"/>
                <a:ea typeface="+mn-ea"/>
                <a:cs typeface="+mn-cs"/>
              </a:rPr>
              <a:t>web.xml</a:t>
            </a:r>
            <a:r>
              <a:rPr lang="pt-BR" sz="1200" b="0" kern="1200" dirty="0" smtClean="0">
                <a:solidFill>
                  <a:schemeClr val="tx1"/>
                </a:solidFill>
                <a:effectLst/>
                <a:latin typeface="+mn-lt"/>
                <a:ea typeface="+mn-ea"/>
                <a:cs typeface="+mn-cs"/>
              </a:rPr>
              <a:t> também.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Este aplicativo da web é </a:t>
            </a:r>
            <a:r>
              <a:rPr lang="pt-BR" sz="1200" b="1" kern="1200" dirty="0" smtClean="0">
                <a:solidFill>
                  <a:schemeClr val="tx1"/>
                </a:solidFill>
                <a:effectLst/>
                <a:latin typeface="+mn-lt"/>
                <a:ea typeface="+mn-ea"/>
                <a:cs typeface="+mn-cs"/>
              </a:rPr>
              <a:t>100% puro </a:t>
            </a:r>
            <a:r>
              <a:rPr lang="pt-BR" sz="1200" b="0" kern="1200" dirty="0" smtClean="0">
                <a:solidFill>
                  <a:schemeClr val="tx1"/>
                </a:solidFill>
                <a:effectLst/>
                <a:latin typeface="+mn-lt"/>
                <a:ea typeface="+mn-ea"/>
                <a:cs typeface="+mn-cs"/>
              </a:rPr>
              <a:t>e você não precisa lidar com a </a:t>
            </a:r>
            <a:r>
              <a:rPr lang="pt-BR" sz="1200" b="1" kern="1200" dirty="0" smtClean="0">
                <a:solidFill>
                  <a:schemeClr val="tx1"/>
                </a:solidFill>
                <a:effectLst/>
                <a:latin typeface="+mn-lt"/>
                <a:ea typeface="+mn-ea"/>
                <a:cs typeface="+mn-cs"/>
              </a:rPr>
              <a:t>configuração de qualquer canal ou infraestrutura</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42</a:t>
            </a:fld>
            <a:endParaRPr lang="pt-BR"/>
          </a:p>
        </p:txBody>
      </p:sp>
    </p:spTree>
    <p:extLst>
      <p:ext uri="{BB962C8B-B14F-4D97-AF65-F5344CB8AC3E}">
        <p14:creationId xmlns:p14="http://schemas.microsoft.com/office/powerpoint/2010/main" val="38937691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219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REST (</a:t>
            </a:r>
            <a:r>
              <a:rPr lang="pt-BR" sz="1200" b="0" kern="1200" dirty="0" err="1" smtClean="0">
                <a:solidFill>
                  <a:schemeClr val="tx1"/>
                </a:solidFill>
                <a:effectLst/>
                <a:latin typeface="+mn-lt"/>
                <a:ea typeface="+mn-ea"/>
                <a:cs typeface="+mn-cs"/>
              </a:rPr>
              <a:t>Representational</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State</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Transfer</a:t>
            </a:r>
            <a:r>
              <a:rPr lang="pt-BR" sz="1200" b="0" kern="1200" dirty="0" smtClean="0">
                <a:solidFill>
                  <a:schemeClr val="tx1"/>
                </a:solidFill>
                <a:effectLst/>
                <a:latin typeface="+mn-lt"/>
                <a:ea typeface="+mn-ea"/>
                <a:cs typeface="+mn-cs"/>
              </a:rPr>
              <a:t>) foi introduzido em 2000 </a:t>
            </a:r>
            <a:r>
              <a:rPr lang="pt-BR" sz="1200" b="1" kern="1200" dirty="0" smtClean="0">
                <a:solidFill>
                  <a:schemeClr val="tx1"/>
                </a:solidFill>
                <a:effectLst/>
                <a:latin typeface="+mn-lt"/>
                <a:ea typeface="+mn-ea"/>
                <a:cs typeface="+mn-cs"/>
              </a:rPr>
              <a:t>por Roy Fielding </a:t>
            </a:r>
            <a:r>
              <a:rPr lang="pt-BR" sz="1200" b="0" kern="1200" dirty="0" smtClean="0">
                <a:solidFill>
                  <a:schemeClr val="tx1"/>
                </a:solidFill>
                <a:effectLst/>
                <a:latin typeface="+mn-lt"/>
                <a:ea typeface="+mn-ea"/>
                <a:cs typeface="+mn-cs"/>
              </a:rPr>
              <a:t>em sua tese de doutorado.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44</a:t>
            </a:fld>
            <a:endParaRPr lang="pt-BR"/>
          </a:p>
        </p:txBody>
      </p:sp>
    </p:spTree>
    <p:extLst>
      <p:ext uri="{BB962C8B-B14F-4D97-AF65-F5344CB8AC3E}">
        <p14:creationId xmlns:p14="http://schemas.microsoft.com/office/powerpoint/2010/main" val="52524864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230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231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sz="1200" b="1" kern="1200" dirty="0" smtClean="0">
                <a:solidFill>
                  <a:schemeClr val="tx1"/>
                </a:solidFill>
                <a:effectLst/>
                <a:latin typeface="+mn-lt"/>
                <a:ea typeface="+mn-ea"/>
                <a:cs typeface="+mn-cs"/>
              </a:rPr>
              <a:t>Recursos</a:t>
            </a:r>
            <a:r>
              <a:rPr lang="pt-BR" sz="1200" b="0" kern="1200" dirty="0" smtClean="0">
                <a:solidFill>
                  <a:schemeClr val="tx1"/>
                </a:solidFill>
                <a:effectLst/>
                <a:latin typeface="+mn-lt"/>
                <a:ea typeface="+mn-ea"/>
                <a:cs typeface="+mn-cs"/>
              </a:rPr>
              <a:t> expõem </a:t>
            </a:r>
            <a:r>
              <a:rPr lang="pt-BR" sz="1200" b="0" kern="1200" dirty="0" err="1" smtClean="0">
                <a:solidFill>
                  <a:schemeClr val="tx1"/>
                </a:solidFill>
                <a:effectLst/>
                <a:latin typeface="+mn-lt"/>
                <a:ea typeface="+mn-ea"/>
                <a:cs typeface="+mn-cs"/>
              </a:rPr>
              <a:t>URIs</a:t>
            </a:r>
            <a:r>
              <a:rPr lang="pt-BR" sz="1200" b="0" kern="1200" dirty="0" smtClean="0">
                <a:solidFill>
                  <a:schemeClr val="tx1"/>
                </a:solidFill>
                <a:effectLst/>
                <a:latin typeface="+mn-lt"/>
                <a:ea typeface="+mn-ea"/>
                <a:cs typeface="+mn-cs"/>
              </a:rPr>
              <a:t> de estrutura de diretórios facilmente compreendidos;</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As </a:t>
            </a:r>
            <a:r>
              <a:rPr lang="pt-BR" sz="1200" b="1" kern="1200" dirty="0" smtClean="0">
                <a:solidFill>
                  <a:schemeClr val="tx1"/>
                </a:solidFill>
                <a:effectLst/>
                <a:latin typeface="+mn-lt"/>
                <a:ea typeface="+mn-ea"/>
                <a:cs typeface="+mn-cs"/>
              </a:rPr>
              <a:t>representações</a:t>
            </a:r>
            <a:r>
              <a:rPr lang="pt-BR" sz="1200" b="0" kern="1200" dirty="0" smtClean="0">
                <a:solidFill>
                  <a:schemeClr val="tx1"/>
                </a:solidFill>
                <a:effectLst/>
                <a:latin typeface="+mn-lt"/>
                <a:ea typeface="+mn-ea"/>
                <a:cs typeface="+mn-cs"/>
              </a:rPr>
              <a:t> transferem JSON ou XML para representar objetos e atributos de dados;</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1" kern="1200" dirty="0" smtClean="0">
                <a:solidFill>
                  <a:schemeClr val="tx1"/>
                </a:solidFill>
                <a:effectLst/>
                <a:latin typeface="+mn-lt"/>
                <a:ea typeface="+mn-ea"/>
                <a:cs typeface="+mn-cs"/>
              </a:rPr>
              <a:t>Mensagens</a:t>
            </a:r>
            <a:r>
              <a:rPr lang="pt-BR" sz="1200" b="0" kern="1200" dirty="0" smtClean="0">
                <a:solidFill>
                  <a:schemeClr val="tx1"/>
                </a:solidFill>
                <a:effectLst/>
                <a:latin typeface="+mn-lt"/>
                <a:ea typeface="+mn-ea"/>
                <a:cs typeface="+mn-cs"/>
              </a:rPr>
              <a:t> usam métodos HTTP explicitamente (por exemplo, GET, POST, PUT e DELETE);</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Interações </a:t>
            </a:r>
            <a:r>
              <a:rPr lang="pt-BR" sz="1200" b="1" kern="1200" dirty="0" smtClean="0">
                <a:solidFill>
                  <a:schemeClr val="tx1"/>
                </a:solidFill>
                <a:effectLst/>
                <a:latin typeface="+mn-lt"/>
                <a:ea typeface="+mn-ea"/>
                <a:cs typeface="+mn-cs"/>
              </a:rPr>
              <a:t>sem estado</a:t>
            </a:r>
            <a:r>
              <a:rPr lang="pt-BR" sz="1200" b="0" kern="1200" dirty="0" smtClean="0">
                <a:solidFill>
                  <a:schemeClr val="tx1"/>
                </a:solidFill>
                <a:effectLst/>
                <a:latin typeface="+mn-lt"/>
                <a:ea typeface="+mn-ea"/>
                <a:cs typeface="+mn-cs"/>
              </a:rPr>
              <a:t> não armazenam nenhum contexto de cliente no servidor entre as solicitações.</a:t>
            </a:r>
          </a:p>
          <a:p>
            <a:pPr marL="171450" indent="-171450">
              <a:buFontTx/>
              <a:buChar char="-"/>
            </a:pPr>
            <a:endParaRPr lang="pt-BR" sz="1200" b="0" kern="1200" dirty="0" smtClean="0">
              <a:solidFill>
                <a:schemeClr val="tx1"/>
              </a:solidFill>
              <a:effectLst/>
              <a:latin typeface="+mn-lt"/>
              <a:ea typeface="+mn-ea"/>
              <a:cs typeface="+mn-cs"/>
            </a:endParaRPr>
          </a:p>
          <a:p>
            <a:pPr marL="0" indent="0">
              <a:buFontTx/>
              <a:buNone/>
            </a:pPr>
            <a:r>
              <a:rPr lang="pt-BR" sz="1200" b="0" kern="1200" dirty="0" smtClean="0">
                <a:solidFill>
                  <a:schemeClr val="tx1"/>
                </a:solidFill>
                <a:effectLst/>
                <a:latin typeface="+mn-lt"/>
                <a:ea typeface="+mn-ea"/>
                <a:cs typeface="+mn-cs"/>
              </a:rPr>
              <a:t>As dependências de estado </a:t>
            </a:r>
            <a:r>
              <a:rPr lang="pt-BR" sz="1200" b="1" kern="1200" dirty="0" smtClean="0">
                <a:solidFill>
                  <a:schemeClr val="tx1"/>
                </a:solidFill>
                <a:effectLst/>
                <a:latin typeface="+mn-lt"/>
                <a:ea typeface="+mn-ea"/>
                <a:cs typeface="+mn-cs"/>
              </a:rPr>
              <a:t>limitam e restringem a escalabilidade</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pPr marL="0" indent="0">
              <a:buFontTx/>
              <a:buNone/>
            </a:pPr>
            <a:r>
              <a:rPr lang="pt-BR" sz="1200" b="1" kern="1200" dirty="0" smtClean="0">
                <a:solidFill>
                  <a:schemeClr val="tx1"/>
                </a:solidFill>
                <a:effectLst/>
                <a:latin typeface="+mn-lt"/>
                <a:ea typeface="+mn-ea"/>
                <a:cs typeface="+mn-cs"/>
              </a:rPr>
              <a:t>O cliente mantém o estado da sessão;</a:t>
            </a:r>
          </a:p>
          <a:p>
            <a:pPr marL="171450" indent="-171450">
              <a:buFontTx/>
              <a:buChar char="-"/>
            </a:pP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45</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46</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17</a:t>
            </a:fld>
            <a:endParaRPr lang="pt-BR"/>
          </a:p>
        </p:txBody>
      </p:sp>
    </p:spTree>
    <p:extLst>
      <p:ext uri="{BB962C8B-B14F-4D97-AF65-F5344CB8AC3E}">
        <p14:creationId xmlns:p14="http://schemas.microsoft.com/office/powerpoint/2010/main" val="3544352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Recuperar</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informação.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solicitações GET devem ser seguras e </a:t>
            </a:r>
            <a:r>
              <a:rPr lang="pt-BR" sz="1200" b="1" kern="1200" dirty="0" smtClean="0">
                <a:solidFill>
                  <a:schemeClr val="tx1"/>
                </a:solidFill>
                <a:effectLst/>
                <a:latin typeface="+mn-lt"/>
                <a:ea typeface="+mn-ea"/>
                <a:cs typeface="+mn-cs"/>
              </a:rPr>
              <a:t>idempotentes</a:t>
            </a:r>
            <a:r>
              <a:rPr lang="pt-BR" sz="1200" b="0" kern="1200" dirty="0" smtClean="0">
                <a:solidFill>
                  <a:schemeClr val="tx1"/>
                </a:solidFill>
                <a:effectLst/>
                <a:latin typeface="+mn-lt"/>
                <a:ea typeface="+mn-ea"/>
                <a:cs typeface="+mn-cs"/>
              </a:rPr>
              <a:t>, ou seja, independentemente de quantas vezes </a:t>
            </a:r>
            <a:r>
              <a:rPr lang="pt-BR" sz="1200" b="1" kern="1200" dirty="0" smtClean="0">
                <a:solidFill>
                  <a:schemeClr val="tx1"/>
                </a:solidFill>
                <a:effectLst/>
                <a:latin typeface="+mn-lt"/>
                <a:ea typeface="+mn-ea"/>
                <a:cs typeface="+mn-cs"/>
              </a:rPr>
              <a:t>ela se repete com os mesmos parâmetros, os resultados são os </a:t>
            </a:r>
            <a:r>
              <a:rPr lang="pt-BR" sz="1200" b="1" kern="1200" dirty="0" smtClean="0">
                <a:solidFill>
                  <a:schemeClr val="tx1"/>
                </a:solidFill>
                <a:effectLst/>
                <a:latin typeface="+mn-lt"/>
                <a:ea typeface="+mn-ea"/>
                <a:cs typeface="+mn-cs"/>
              </a:rPr>
              <a:t>mesmos</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Eles </a:t>
            </a:r>
            <a:r>
              <a:rPr lang="pt-BR" sz="1200" b="1" kern="1200" dirty="0" smtClean="0">
                <a:solidFill>
                  <a:schemeClr val="tx1"/>
                </a:solidFill>
                <a:effectLst/>
                <a:latin typeface="+mn-lt"/>
                <a:ea typeface="+mn-ea"/>
                <a:cs typeface="+mn-cs"/>
              </a:rPr>
              <a:t>podem ter efeitos colaterais, mas o usuário não os espera</a:t>
            </a:r>
            <a:r>
              <a:rPr lang="pt-BR" sz="1200" b="0" kern="1200" dirty="0" smtClean="0">
                <a:solidFill>
                  <a:schemeClr val="tx1"/>
                </a:solidFill>
                <a:effectLst/>
                <a:latin typeface="+mn-lt"/>
                <a:ea typeface="+mn-ea"/>
                <a:cs typeface="+mn-cs"/>
              </a:rPr>
              <a:t>, portanto não podem ser críticos para a operação do </a:t>
            </a:r>
            <a:r>
              <a:rPr lang="pt-BR" sz="1200" b="0" kern="1200" dirty="0" smtClean="0">
                <a:solidFill>
                  <a:schemeClr val="tx1"/>
                </a:solidFill>
                <a:effectLst/>
                <a:latin typeface="+mn-lt"/>
                <a:ea typeface="+mn-ea"/>
                <a:cs typeface="+mn-cs"/>
              </a:rPr>
              <a:t>sistema.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solicitações também podem ser </a:t>
            </a:r>
            <a:r>
              <a:rPr lang="pt-BR" sz="1200" b="1" kern="1200" dirty="0" smtClean="0">
                <a:solidFill>
                  <a:schemeClr val="tx1"/>
                </a:solidFill>
                <a:effectLst/>
                <a:latin typeface="+mn-lt"/>
                <a:ea typeface="+mn-ea"/>
                <a:cs typeface="+mn-cs"/>
              </a:rPr>
              <a:t>parciais ou condicionais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47</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Solicita que o recurso na URI </a:t>
            </a:r>
            <a:r>
              <a:rPr lang="pt-BR" sz="1200" b="1" kern="1200" dirty="0" smtClean="0">
                <a:solidFill>
                  <a:schemeClr val="tx1"/>
                </a:solidFill>
                <a:effectLst/>
                <a:latin typeface="+mn-lt"/>
                <a:ea typeface="+mn-ea"/>
                <a:cs typeface="+mn-cs"/>
              </a:rPr>
              <a:t>faça alguma coisa </a:t>
            </a:r>
            <a:r>
              <a:rPr lang="pt-BR" sz="1200" b="0" kern="1200" dirty="0" smtClean="0">
                <a:solidFill>
                  <a:schemeClr val="tx1"/>
                </a:solidFill>
                <a:effectLst/>
                <a:latin typeface="+mn-lt"/>
                <a:ea typeface="+mn-ea"/>
                <a:cs typeface="+mn-cs"/>
              </a:rPr>
              <a:t>com a entidade </a:t>
            </a:r>
            <a:r>
              <a:rPr lang="pt-BR" sz="1200" b="0" kern="1200" dirty="0" smtClean="0">
                <a:solidFill>
                  <a:schemeClr val="tx1"/>
                </a:solidFill>
                <a:effectLst/>
                <a:latin typeface="+mn-lt"/>
                <a:ea typeface="+mn-ea"/>
                <a:cs typeface="+mn-cs"/>
              </a:rPr>
              <a:t>fornecida.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Geralmente</a:t>
            </a:r>
            <a:r>
              <a:rPr lang="pt-BR" sz="1200" b="0" kern="1200" dirty="0" smtClean="0">
                <a:solidFill>
                  <a:schemeClr val="tx1"/>
                </a:solidFill>
                <a:effectLst/>
                <a:latin typeface="+mn-lt"/>
                <a:ea typeface="+mn-ea"/>
                <a:cs typeface="+mn-cs"/>
              </a:rPr>
              <a:t>, o POST é usado para </a:t>
            </a:r>
            <a:r>
              <a:rPr lang="pt-BR" sz="1200" b="1" kern="1200" dirty="0" smtClean="0">
                <a:solidFill>
                  <a:schemeClr val="tx1"/>
                </a:solidFill>
                <a:effectLst/>
                <a:latin typeface="+mn-lt"/>
                <a:ea typeface="+mn-ea"/>
                <a:cs typeface="+mn-cs"/>
              </a:rPr>
              <a:t>criar uma nova entidade</a:t>
            </a:r>
            <a:r>
              <a:rPr lang="pt-BR" sz="1200" b="0" kern="1200" dirty="0" smtClean="0">
                <a:solidFill>
                  <a:schemeClr val="tx1"/>
                </a:solidFill>
                <a:effectLst/>
                <a:latin typeface="+mn-lt"/>
                <a:ea typeface="+mn-ea"/>
                <a:cs typeface="+mn-cs"/>
              </a:rPr>
              <a:t>, mas também pode ser usado para </a:t>
            </a:r>
            <a:r>
              <a:rPr lang="pt-BR" sz="1200" b="1" kern="1200" dirty="0" smtClean="0">
                <a:solidFill>
                  <a:schemeClr val="tx1"/>
                </a:solidFill>
                <a:effectLst/>
                <a:latin typeface="+mn-lt"/>
                <a:ea typeface="+mn-ea"/>
                <a:cs typeface="+mn-cs"/>
              </a:rPr>
              <a:t>atualizar uma entidade</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48</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PUT </a:t>
            </a:r>
            <a:r>
              <a:rPr lang="pt-BR" sz="1200" b="0" kern="1200" dirty="0" smtClean="0">
                <a:solidFill>
                  <a:schemeClr val="tx1"/>
                </a:solidFill>
                <a:effectLst/>
                <a:latin typeface="+mn-lt"/>
                <a:ea typeface="+mn-ea"/>
                <a:cs typeface="+mn-cs"/>
              </a:rPr>
              <a:t>pode </a:t>
            </a:r>
            <a:r>
              <a:rPr lang="pt-BR" sz="1200" b="1" kern="1200" dirty="0" smtClean="0">
                <a:solidFill>
                  <a:schemeClr val="tx1"/>
                </a:solidFill>
                <a:effectLst/>
                <a:latin typeface="+mn-lt"/>
                <a:ea typeface="+mn-ea"/>
                <a:cs typeface="+mn-cs"/>
              </a:rPr>
              <a:t>criar uma nova entidade ou atualizar uma </a:t>
            </a:r>
            <a:r>
              <a:rPr lang="pt-BR" sz="1200" b="1" kern="1200" dirty="0" smtClean="0">
                <a:solidFill>
                  <a:schemeClr val="tx1"/>
                </a:solidFill>
                <a:effectLst/>
                <a:latin typeface="+mn-lt"/>
                <a:ea typeface="+mn-ea"/>
                <a:cs typeface="+mn-cs"/>
              </a:rPr>
              <a:t>existente</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Uma </a:t>
            </a:r>
            <a:r>
              <a:rPr lang="pt-BR" sz="1200" b="0" kern="1200" dirty="0" smtClean="0">
                <a:solidFill>
                  <a:schemeClr val="tx1"/>
                </a:solidFill>
                <a:effectLst/>
                <a:latin typeface="+mn-lt"/>
                <a:ea typeface="+mn-ea"/>
                <a:cs typeface="+mn-cs"/>
              </a:rPr>
              <a:t>solicitação PUT é </a:t>
            </a:r>
            <a:r>
              <a:rPr lang="pt-BR" sz="1200" b="1" kern="1200" dirty="0" smtClean="0">
                <a:solidFill>
                  <a:schemeClr val="tx1"/>
                </a:solidFill>
                <a:effectLst/>
                <a:latin typeface="+mn-lt"/>
                <a:ea typeface="+mn-ea"/>
                <a:cs typeface="+mn-cs"/>
              </a:rPr>
              <a:t>idempotente</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err="1" smtClean="0">
                <a:solidFill>
                  <a:schemeClr val="tx1"/>
                </a:solidFill>
                <a:effectLst/>
                <a:latin typeface="+mn-lt"/>
                <a:ea typeface="+mn-ea"/>
                <a:cs typeface="+mn-cs"/>
              </a:rPr>
              <a:t>Idempotência</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é a principal diferença entre as expectativas de PUT e uma solicitação POST.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PUT substitui uma entidade </a:t>
            </a:r>
            <a:r>
              <a:rPr lang="pt-BR" sz="1200" b="1" kern="1200" dirty="0" smtClean="0">
                <a:solidFill>
                  <a:schemeClr val="tx1"/>
                </a:solidFill>
                <a:effectLst/>
                <a:latin typeface="+mn-lt"/>
                <a:ea typeface="+mn-ea"/>
                <a:cs typeface="+mn-cs"/>
              </a:rPr>
              <a:t>existente</a:t>
            </a:r>
            <a:r>
              <a:rPr lang="pt-BR" sz="12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Se </a:t>
            </a:r>
            <a:r>
              <a:rPr lang="pt-BR" sz="1200" b="0" kern="1200" dirty="0" smtClean="0">
                <a:solidFill>
                  <a:schemeClr val="tx1"/>
                </a:solidFill>
                <a:effectLst/>
                <a:latin typeface="+mn-lt"/>
                <a:ea typeface="+mn-ea"/>
                <a:cs typeface="+mn-cs"/>
              </a:rPr>
              <a:t>apenas um </a:t>
            </a:r>
            <a:r>
              <a:rPr lang="pt-BR" sz="1200" b="1" kern="1200" dirty="0" smtClean="0">
                <a:solidFill>
                  <a:schemeClr val="tx1"/>
                </a:solidFill>
                <a:effectLst/>
                <a:latin typeface="+mn-lt"/>
                <a:ea typeface="+mn-ea"/>
                <a:cs typeface="+mn-cs"/>
              </a:rPr>
              <a:t>subconjunto de elementos </a:t>
            </a:r>
            <a:r>
              <a:rPr lang="pt-BR" sz="1200" b="0" kern="1200" dirty="0" smtClean="0">
                <a:solidFill>
                  <a:schemeClr val="tx1"/>
                </a:solidFill>
                <a:effectLst/>
                <a:latin typeface="+mn-lt"/>
                <a:ea typeface="+mn-ea"/>
                <a:cs typeface="+mn-cs"/>
              </a:rPr>
              <a:t>de dados for fornecido, o restante será substituído </a:t>
            </a:r>
            <a:r>
              <a:rPr lang="pt-BR" sz="1200" b="1" kern="1200" dirty="0" smtClean="0">
                <a:solidFill>
                  <a:schemeClr val="tx1"/>
                </a:solidFill>
                <a:effectLst/>
                <a:latin typeface="+mn-lt"/>
                <a:ea typeface="+mn-ea"/>
                <a:cs typeface="+mn-cs"/>
              </a:rPr>
              <a:t>por vazio ou nulo</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49</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Solicita que um recurso seja </a:t>
            </a:r>
            <a:r>
              <a:rPr lang="pt-BR" sz="1200" b="1" kern="1200" dirty="0" smtClean="0">
                <a:solidFill>
                  <a:schemeClr val="tx1"/>
                </a:solidFill>
                <a:effectLst/>
                <a:latin typeface="+mn-lt"/>
                <a:ea typeface="+mn-ea"/>
                <a:cs typeface="+mn-cs"/>
              </a:rPr>
              <a:t>removido</a:t>
            </a:r>
            <a:r>
              <a:rPr lang="pt-BR" sz="1200" b="0" kern="1200" dirty="0" smtClean="0">
                <a:solidFill>
                  <a:schemeClr val="tx1"/>
                </a:solidFill>
                <a:effectLst/>
                <a:latin typeface="+mn-lt"/>
                <a:ea typeface="+mn-ea"/>
                <a:cs typeface="+mn-cs"/>
              </a:rPr>
              <a:t>; no entanto, o recurso não precisa ser removido </a:t>
            </a:r>
            <a:r>
              <a:rPr lang="pt-BR" sz="1200" b="0" kern="1200" dirty="0" smtClean="0">
                <a:solidFill>
                  <a:schemeClr val="tx1"/>
                </a:solidFill>
                <a:effectLst/>
                <a:latin typeface="+mn-lt"/>
                <a:ea typeface="+mn-ea"/>
                <a:cs typeface="+mn-cs"/>
              </a:rPr>
              <a:t>imediatamente.</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Pode </a:t>
            </a:r>
            <a:r>
              <a:rPr lang="pt-BR" sz="1200" b="0" kern="1200" dirty="0" smtClean="0">
                <a:solidFill>
                  <a:schemeClr val="tx1"/>
                </a:solidFill>
                <a:effectLst/>
                <a:latin typeface="+mn-lt"/>
                <a:ea typeface="+mn-ea"/>
                <a:cs typeface="+mn-cs"/>
              </a:rPr>
              <a:t>ser um </a:t>
            </a:r>
            <a:r>
              <a:rPr lang="pt-BR" sz="1200" b="1" kern="1200" dirty="0" smtClean="0">
                <a:solidFill>
                  <a:schemeClr val="tx1"/>
                </a:solidFill>
                <a:effectLst/>
                <a:latin typeface="+mn-lt"/>
                <a:ea typeface="+mn-ea"/>
                <a:cs typeface="+mn-cs"/>
              </a:rPr>
              <a:t>pedido assíncrono ou de longa duração</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50</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51</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Os cabeçalhos HTTP </a:t>
            </a:r>
            <a:r>
              <a:rPr lang="pt-BR" sz="1200" b="1" kern="1200" dirty="0" err="1" smtClean="0">
                <a:solidFill>
                  <a:schemeClr val="tx1"/>
                </a:solidFill>
                <a:effectLst/>
                <a:latin typeface="+mn-lt"/>
                <a:ea typeface="+mn-ea"/>
                <a:cs typeface="+mn-cs"/>
              </a:rPr>
              <a:t>Accept</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e </a:t>
            </a:r>
            <a:r>
              <a:rPr lang="pt-BR" sz="1200" b="1" kern="1200" dirty="0" err="1" smtClean="0">
                <a:solidFill>
                  <a:schemeClr val="tx1"/>
                </a:solidFill>
                <a:effectLst/>
                <a:latin typeface="+mn-lt"/>
                <a:ea typeface="+mn-ea"/>
                <a:cs typeface="+mn-cs"/>
              </a:rPr>
              <a:t>Content-Type</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podem ser usados ​​para descrever o conteúdo enviado ou solicitado em uma solicitação HTTP. </a:t>
            </a: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cliente pode definir </a:t>
            </a:r>
            <a:r>
              <a:rPr lang="pt-BR" sz="1200" b="0" kern="1200" dirty="0" err="1" smtClean="0">
                <a:solidFill>
                  <a:schemeClr val="tx1"/>
                </a:solidFill>
                <a:effectLst/>
                <a:latin typeface="+mn-lt"/>
                <a:ea typeface="+mn-ea"/>
                <a:cs typeface="+mn-cs"/>
              </a:rPr>
              <a:t>Accept</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para </a:t>
            </a:r>
            <a:r>
              <a:rPr lang="pt-BR" sz="1200" b="0" kern="1200" dirty="0" err="1" smtClean="0">
                <a:solidFill>
                  <a:schemeClr val="tx1"/>
                </a:solidFill>
                <a:effectLst/>
                <a:latin typeface="+mn-lt"/>
                <a:ea typeface="+mn-ea"/>
                <a:cs typeface="+mn-cs"/>
              </a:rPr>
              <a:t>application</a:t>
            </a:r>
            <a:r>
              <a:rPr lang="pt-BR" sz="1200" b="0" kern="1200" dirty="0" smtClean="0">
                <a:solidFill>
                  <a:schemeClr val="tx1"/>
                </a:solidFill>
                <a:effectLst/>
                <a:latin typeface="+mn-lt"/>
                <a:ea typeface="+mn-ea"/>
                <a:cs typeface="+mn-cs"/>
              </a:rPr>
              <a:t>/</a:t>
            </a:r>
            <a:r>
              <a:rPr lang="pt-BR" sz="1200" b="0" kern="1200" dirty="0" err="1" smtClean="0">
                <a:solidFill>
                  <a:schemeClr val="tx1"/>
                </a:solidFill>
                <a:effectLst/>
                <a:latin typeface="+mn-lt"/>
                <a:ea typeface="+mn-ea"/>
                <a:cs typeface="+mn-cs"/>
              </a:rPr>
              <a:t>json</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se estiver solicitando uma resposta em </a:t>
            </a:r>
            <a:r>
              <a:rPr lang="pt-BR" sz="1200" b="0" kern="1200" dirty="0" smtClean="0">
                <a:solidFill>
                  <a:schemeClr val="tx1"/>
                </a:solidFill>
                <a:effectLst/>
                <a:latin typeface="+mn-lt"/>
                <a:ea typeface="+mn-ea"/>
                <a:cs typeface="+mn-cs"/>
              </a:rPr>
              <a:t>JSON.</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outro lado, ao enviar dados, a configuração do </a:t>
            </a:r>
            <a:r>
              <a:rPr lang="pt-BR" sz="1200" b="0" kern="1200" dirty="0" err="1" smtClean="0">
                <a:solidFill>
                  <a:schemeClr val="tx1"/>
                </a:solidFill>
                <a:effectLst/>
                <a:latin typeface="+mn-lt"/>
                <a:ea typeface="+mn-ea"/>
                <a:cs typeface="+mn-cs"/>
              </a:rPr>
              <a:t>Content-Type</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para </a:t>
            </a:r>
            <a:r>
              <a:rPr lang="pt-BR" sz="1200" b="0" kern="1200" dirty="0" err="1" smtClean="0">
                <a:solidFill>
                  <a:schemeClr val="tx1"/>
                </a:solidFill>
                <a:effectLst/>
                <a:latin typeface="+mn-lt"/>
                <a:ea typeface="+mn-ea"/>
                <a:cs typeface="+mn-cs"/>
              </a:rPr>
              <a:t>application</a:t>
            </a:r>
            <a:r>
              <a:rPr lang="pt-BR" sz="1200" b="0" kern="1200" dirty="0" smtClean="0">
                <a:solidFill>
                  <a:schemeClr val="tx1"/>
                </a:solidFill>
                <a:effectLst/>
                <a:latin typeface="+mn-lt"/>
                <a:ea typeface="+mn-ea"/>
                <a:cs typeface="+mn-cs"/>
              </a:rPr>
              <a:t>/</a:t>
            </a:r>
            <a:r>
              <a:rPr lang="pt-BR" sz="1200" b="0" kern="1200" dirty="0" err="1" smtClean="0">
                <a:solidFill>
                  <a:schemeClr val="tx1"/>
                </a:solidFill>
                <a:effectLst/>
                <a:latin typeface="+mn-lt"/>
                <a:ea typeface="+mn-ea"/>
                <a:cs typeface="+mn-cs"/>
              </a:rPr>
              <a:t>xml</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informa ao cliente que os dados que estão sendo enviados na solicitação são XML.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52</a:t>
            </a:fld>
            <a:endParaRPr lang="pt-BR"/>
          </a:p>
        </p:txBody>
      </p:sp>
    </p:spTree>
    <p:extLst>
      <p:ext uri="{BB962C8B-B14F-4D97-AF65-F5344CB8AC3E}">
        <p14:creationId xmlns:p14="http://schemas.microsoft.com/office/powerpoint/2010/main" val="940586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Há </a:t>
            </a:r>
            <a:r>
              <a:rPr lang="pt-BR" sz="1200" b="1" kern="1200" dirty="0" smtClean="0">
                <a:solidFill>
                  <a:schemeClr val="tx1"/>
                </a:solidFill>
                <a:effectLst/>
                <a:latin typeface="+mn-lt"/>
                <a:ea typeface="+mn-ea"/>
                <a:cs typeface="+mn-cs"/>
              </a:rPr>
              <a:t>muitos anos</a:t>
            </a:r>
            <a:r>
              <a:rPr lang="pt-BR" sz="1200" b="0" kern="1200" dirty="0" smtClean="0">
                <a:solidFill>
                  <a:schemeClr val="tx1"/>
                </a:solidFill>
                <a:effectLst/>
                <a:latin typeface="+mn-lt"/>
                <a:ea typeface="+mn-ea"/>
                <a:cs typeface="+mn-cs"/>
              </a:rPr>
              <a:t> que estamos construindo sistemas e </a:t>
            </a:r>
            <a:r>
              <a:rPr lang="pt-BR" sz="1200" b="0" kern="1200" dirty="0" smtClean="0">
                <a:solidFill>
                  <a:schemeClr val="tx1"/>
                </a:solidFill>
                <a:effectLst/>
                <a:latin typeface="+mn-lt"/>
                <a:ea typeface="+mn-ea"/>
                <a:cs typeface="+mn-cs"/>
              </a:rPr>
              <a:t>melhorando-os.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Diversas </a:t>
            </a:r>
            <a:r>
              <a:rPr lang="pt-BR" sz="1200" b="1" kern="1200" dirty="0" smtClean="0">
                <a:solidFill>
                  <a:schemeClr val="tx1"/>
                </a:solidFill>
                <a:effectLst/>
                <a:latin typeface="+mn-lt"/>
                <a:ea typeface="+mn-ea"/>
                <a:cs typeface="+mn-cs"/>
              </a:rPr>
              <a:t>tecnologias</a:t>
            </a:r>
            <a:r>
              <a:rPr lang="pt-BR" sz="1200" b="0" kern="1200" dirty="0" smtClean="0">
                <a:solidFill>
                  <a:schemeClr val="tx1"/>
                </a:solidFill>
                <a:effectLst/>
                <a:latin typeface="+mn-lt"/>
                <a:ea typeface="+mn-ea"/>
                <a:cs typeface="+mn-cs"/>
              </a:rPr>
              <a:t>, padrões de arquitetura e melhores práticas surgiram ao longo desses </a:t>
            </a:r>
            <a:r>
              <a:rPr lang="pt-BR" sz="1200" b="0" kern="1200" dirty="0" smtClean="0">
                <a:solidFill>
                  <a:schemeClr val="tx1"/>
                </a:solidFill>
                <a:effectLst/>
                <a:latin typeface="+mn-lt"/>
                <a:ea typeface="+mn-ea"/>
                <a:cs typeface="+mn-cs"/>
              </a:rPr>
              <a:t>anos.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são um desses padrões de arquitetura que surgiram do mundo do </a:t>
            </a:r>
            <a:r>
              <a:rPr lang="pt-BR" sz="1200" b="1" kern="1200" dirty="0" smtClean="0">
                <a:solidFill>
                  <a:schemeClr val="tx1"/>
                </a:solidFill>
                <a:effectLst/>
                <a:latin typeface="+mn-lt"/>
                <a:ea typeface="+mn-ea"/>
                <a:cs typeface="+mn-cs"/>
              </a:rPr>
              <a:t>design orientado a domínio, entrega contínua, automação de plataforma e infraestrutura, sistemas escalonáveis, programação poliglota e persistência</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61</a:t>
            </a:fld>
            <a:endParaRPr lang="pt-BR"/>
          </a:p>
        </p:txBody>
      </p:sp>
    </p:spTree>
    <p:extLst>
      <p:ext uri="{BB962C8B-B14F-4D97-AF65-F5344CB8AC3E}">
        <p14:creationId xmlns:p14="http://schemas.microsoft.com/office/powerpoint/2010/main" val="801550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Robert C. Martin cunhou o termo princípio da responsabilidade única que afirma </a:t>
            </a:r>
            <a:r>
              <a:rPr lang="pt-BR" sz="1200" b="1" kern="1200" dirty="0" smtClean="0">
                <a:solidFill>
                  <a:schemeClr val="tx1"/>
                </a:solidFill>
                <a:effectLst/>
                <a:latin typeface="+mn-lt"/>
                <a:ea typeface="+mn-ea"/>
                <a:cs typeface="+mn-cs"/>
              </a:rPr>
              <a:t>"reunir as coisas que mudam pela mesma razão e separar as coisas que mudam por diferentes razões"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usa essa mesma abordagem e a estende aos serviços fracamente acoplados que podem ser desenvolvidos, implantados e mantidos de forma </a:t>
            </a:r>
            <a:r>
              <a:rPr lang="pt-BR" sz="1200" b="0" kern="1200" dirty="0" smtClean="0">
                <a:solidFill>
                  <a:schemeClr val="tx1"/>
                </a:solidFill>
                <a:effectLst/>
                <a:latin typeface="+mn-lt"/>
                <a:ea typeface="+mn-ea"/>
                <a:cs typeface="+mn-cs"/>
              </a:rPr>
              <a:t>independente.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Cada </a:t>
            </a:r>
            <a:r>
              <a:rPr lang="pt-BR" sz="1200" b="0" kern="1200" dirty="0" smtClean="0">
                <a:solidFill>
                  <a:schemeClr val="tx1"/>
                </a:solidFill>
                <a:effectLst/>
                <a:latin typeface="+mn-lt"/>
                <a:ea typeface="+mn-ea"/>
                <a:cs typeface="+mn-cs"/>
              </a:rPr>
              <a:t>um desses serviços é responsável por tarefas discretas e pode se comunicar com outros serviços por meio de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simples para resolver um problema de negócios complexo e maior.</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62</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Como os serviços constituintes são pequenos, eles podem ser construídos por uma ou mais equipes pequenas desde o início, separadas por limites de serviço, o que facilita a expansão do esforço de desenvolvimento, se necessário.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vez desenvolvidos, esses serviços também podem ser implantados independentemente uns dos outros e, portanto, é fácil identificar serviços ativos e escaloná-los independentemente do aplicativo </a:t>
            </a:r>
            <a:r>
              <a:rPr lang="pt-BR" sz="1200" b="0" kern="1200" dirty="0" smtClean="0">
                <a:solidFill>
                  <a:schemeClr val="tx1"/>
                </a:solidFill>
                <a:effectLst/>
                <a:latin typeface="+mn-lt"/>
                <a:ea typeface="+mn-ea"/>
                <a:cs typeface="+mn-cs"/>
              </a:rPr>
              <a:t>inteiro.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também oferecem isolamento aprimorado de falhas, em que, no caso de um erro em um serviço, todo o aplicativo não deixa necessariamente de </a:t>
            </a:r>
            <a:r>
              <a:rPr lang="pt-BR" sz="1200" b="0" kern="1200" dirty="0" smtClean="0">
                <a:solidFill>
                  <a:schemeClr val="tx1"/>
                </a:solidFill>
                <a:effectLst/>
                <a:latin typeface="+mn-lt"/>
                <a:ea typeface="+mn-ea"/>
                <a:cs typeface="+mn-cs"/>
              </a:rPr>
              <a:t>funcionar.</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Quando </a:t>
            </a:r>
            <a:r>
              <a:rPr lang="pt-BR" sz="1200" b="0" kern="1200" dirty="0" smtClean="0">
                <a:solidFill>
                  <a:schemeClr val="tx1"/>
                </a:solidFill>
                <a:effectLst/>
                <a:latin typeface="+mn-lt"/>
                <a:ea typeface="+mn-ea"/>
                <a:cs typeface="+mn-cs"/>
              </a:rPr>
              <a:t>o erro é corrigido, a correção pode ser efetuada apenas para o respectivo serviço, em vez de </a:t>
            </a:r>
            <a:r>
              <a:rPr lang="pt-BR" sz="1200" b="0" kern="1200" dirty="0" smtClean="0">
                <a:solidFill>
                  <a:schemeClr val="tx1"/>
                </a:solidFill>
                <a:effectLst/>
                <a:latin typeface="+mn-lt"/>
                <a:ea typeface="+mn-ea"/>
                <a:cs typeface="+mn-cs"/>
              </a:rPr>
              <a:t>reimplantar um </a:t>
            </a:r>
            <a:r>
              <a:rPr lang="pt-BR" sz="1200" b="0" kern="1200" dirty="0" smtClean="0">
                <a:solidFill>
                  <a:schemeClr val="tx1"/>
                </a:solidFill>
                <a:effectLst/>
                <a:latin typeface="+mn-lt"/>
                <a:ea typeface="+mn-ea"/>
                <a:cs typeface="+mn-cs"/>
              </a:rPr>
              <a:t>aplicativo inteiro.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63</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Outra vantagem que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traz é facilitar a escolha da pilha de tecnologia (linguagens de programação, bancos de dados, etc.) que é mais adequada para a funcionalidade necessária (serviço) em vez de ser mais padronizada, solução "bala de prata".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64</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Pense na última vez em que você acessou um </a:t>
            </a:r>
            <a:r>
              <a:rPr lang="pt-BR" sz="1200" b="1" kern="1200" dirty="0" smtClean="0">
                <a:solidFill>
                  <a:schemeClr val="tx1"/>
                </a:solidFill>
                <a:effectLst/>
                <a:latin typeface="+mn-lt"/>
                <a:ea typeface="+mn-ea"/>
                <a:cs typeface="+mn-cs"/>
              </a:rPr>
              <a:t>site de vendas no varejo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Provavelmente, você usou a </a:t>
            </a:r>
            <a:r>
              <a:rPr lang="pt-BR" sz="1200" b="1" kern="1200" dirty="0" smtClean="0">
                <a:solidFill>
                  <a:schemeClr val="tx1"/>
                </a:solidFill>
                <a:effectLst/>
                <a:latin typeface="+mn-lt"/>
                <a:ea typeface="+mn-ea"/>
                <a:cs typeface="+mn-cs"/>
              </a:rPr>
              <a:t>barra de pesquisa</a:t>
            </a:r>
            <a:r>
              <a:rPr lang="pt-BR" sz="1200" b="0" kern="1200" dirty="0" smtClean="0">
                <a:solidFill>
                  <a:schemeClr val="tx1"/>
                </a:solidFill>
                <a:effectLst/>
                <a:latin typeface="+mn-lt"/>
                <a:ea typeface="+mn-ea"/>
                <a:cs typeface="+mn-cs"/>
              </a:rPr>
              <a:t> do site para procurar produtos.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Essa </a:t>
            </a:r>
            <a:r>
              <a:rPr lang="pt-BR" sz="1200" b="1" kern="1200" dirty="0" smtClean="0">
                <a:solidFill>
                  <a:schemeClr val="tx1"/>
                </a:solidFill>
                <a:effectLst/>
                <a:latin typeface="+mn-lt"/>
                <a:ea typeface="+mn-ea"/>
                <a:cs typeface="+mn-cs"/>
              </a:rPr>
              <a:t>pesquisa</a:t>
            </a:r>
            <a:r>
              <a:rPr lang="pt-BR" sz="1200" b="0" kern="1200" dirty="0" smtClean="0">
                <a:solidFill>
                  <a:schemeClr val="tx1"/>
                </a:solidFill>
                <a:effectLst/>
                <a:latin typeface="+mn-lt"/>
                <a:ea typeface="+mn-ea"/>
                <a:cs typeface="+mn-cs"/>
              </a:rPr>
              <a:t> representa um </a:t>
            </a:r>
            <a:r>
              <a:rPr lang="pt-BR" sz="1200" b="1" kern="1200" dirty="0" smtClean="0">
                <a:solidFill>
                  <a:schemeClr val="tx1"/>
                </a:solidFill>
                <a:effectLst/>
                <a:latin typeface="+mn-lt"/>
                <a:ea typeface="+mn-ea"/>
                <a:cs typeface="+mn-cs"/>
              </a:rPr>
              <a:t>serviço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Talvez você também tenha visto </a:t>
            </a:r>
            <a:r>
              <a:rPr lang="pt-BR" sz="1200" b="1" kern="1200" dirty="0" smtClean="0">
                <a:solidFill>
                  <a:schemeClr val="tx1"/>
                </a:solidFill>
                <a:effectLst/>
                <a:latin typeface="+mn-lt"/>
                <a:ea typeface="+mn-ea"/>
                <a:cs typeface="+mn-cs"/>
              </a:rPr>
              <a:t>recomendações</a:t>
            </a:r>
            <a:r>
              <a:rPr lang="pt-BR" sz="1200" b="0" kern="1200" dirty="0" smtClean="0">
                <a:solidFill>
                  <a:schemeClr val="tx1"/>
                </a:solidFill>
                <a:effectLst/>
                <a:latin typeface="+mn-lt"/>
                <a:ea typeface="+mn-ea"/>
                <a:cs typeface="+mn-cs"/>
              </a:rPr>
              <a:t> de produtos relacionados, extraídas de um banco de dados das </a:t>
            </a:r>
            <a:r>
              <a:rPr lang="pt-BR" sz="1200" b="1" kern="1200" dirty="0" smtClean="0">
                <a:solidFill>
                  <a:schemeClr val="tx1"/>
                </a:solidFill>
                <a:effectLst/>
                <a:latin typeface="+mn-lt"/>
                <a:ea typeface="+mn-ea"/>
                <a:cs typeface="+mn-cs"/>
              </a:rPr>
              <a:t>preferências</a:t>
            </a:r>
            <a:r>
              <a:rPr lang="pt-BR" sz="1200" b="0" kern="1200" dirty="0" smtClean="0">
                <a:solidFill>
                  <a:schemeClr val="tx1"/>
                </a:solidFill>
                <a:effectLst/>
                <a:latin typeface="+mn-lt"/>
                <a:ea typeface="+mn-ea"/>
                <a:cs typeface="+mn-cs"/>
              </a:rPr>
              <a:t> dos compradores.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a:t>
            </a:r>
            <a:r>
              <a:rPr lang="pt-BR" sz="1200" b="1" kern="1200" dirty="0" smtClean="0">
                <a:solidFill>
                  <a:schemeClr val="tx1"/>
                </a:solidFill>
                <a:effectLst/>
                <a:latin typeface="+mn-lt"/>
                <a:ea typeface="+mn-ea"/>
                <a:cs typeface="+mn-cs"/>
              </a:rPr>
              <a:t>também é um serviço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adicionou algum item ao </a:t>
            </a:r>
            <a:r>
              <a:rPr lang="pt-BR" sz="1200" b="1" kern="1200" dirty="0" smtClean="0">
                <a:solidFill>
                  <a:schemeClr val="tx1"/>
                </a:solidFill>
                <a:effectLst/>
                <a:latin typeface="+mn-lt"/>
                <a:ea typeface="+mn-ea"/>
                <a:cs typeface="+mn-cs"/>
              </a:rPr>
              <a:t>carrinho de compras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mesmo, esse é </a:t>
            </a:r>
            <a:r>
              <a:rPr lang="pt-BR" sz="1200" b="1" kern="1200" dirty="0" smtClean="0">
                <a:solidFill>
                  <a:schemeClr val="tx1"/>
                </a:solidFill>
                <a:effectLst/>
                <a:latin typeface="+mn-lt"/>
                <a:ea typeface="+mn-ea"/>
                <a:cs typeface="+mn-cs"/>
              </a:rPr>
              <a:t>mais um serviço</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18</a:t>
            </a:fld>
            <a:endParaRPr lang="pt-BR"/>
          </a:p>
        </p:txBody>
      </p:sp>
    </p:spTree>
    <p:extLst>
      <p:ext uri="{BB962C8B-B14F-4D97-AF65-F5344CB8AC3E}">
        <p14:creationId xmlns:p14="http://schemas.microsoft.com/office/powerpoint/2010/main" val="1476160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Espero que agora você esteja convencido de que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pode oferecer algumas vantagens exclusivas em relação às arquiteturas tradicionais e você começou a pensar nesse tipo de abordagem para o seu próximo projeto.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próxima pergunta que vem à mente é "Como eu começo?" - e - "Existe um conjunto padrão de princípios que eu possa seguir para me ajudar a construir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de uma maneira melhor?"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Bem, receio que a resposta seja "não".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Embora isso possa não parecer tão promissor, há, no entanto, alguns temas comuns que muitas organizações que adotaram arquiteturas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seguiram e com as quais acabaram encontrando </a:t>
            </a:r>
            <a:r>
              <a:rPr lang="pt-BR" sz="1200" b="0" kern="1200" dirty="0" smtClean="0">
                <a:solidFill>
                  <a:schemeClr val="tx1"/>
                </a:solidFill>
                <a:effectLst/>
                <a:latin typeface="+mn-lt"/>
                <a:ea typeface="+mn-ea"/>
                <a:cs typeface="+mn-cs"/>
              </a:rPr>
              <a:t>sucesso.</a:t>
            </a:r>
          </a:p>
          <a:p>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65</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das maneiras de tornar nosso trabalho mais fácil pode ser realizar a definição de serviços correspondentes aos recursos de </a:t>
            </a:r>
            <a:r>
              <a:rPr lang="pt-BR" sz="1200" b="0" kern="1200" dirty="0" smtClean="0">
                <a:solidFill>
                  <a:schemeClr val="tx1"/>
                </a:solidFill>
                <a:effectLst/>
                <a:latin typeface="+mn-lt"/>
                <a:ea typeface="+mn-ea"/>
                <a:cs typeface="+mn-cs"/>
              </a:rPr>
              <a:t>negócios.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Uma </a:t>
            </a:r>
            <a:r>
              <a:rPr lang="pt-BR" sz="1200" b="0" kern="1200" dirty="0" smtClean="0">
                <a:solidFill>
                  <a:schemeClr val="tx1"/>
                </a:solidFill>
                <a:effectLst/>
                <a:latin typeface="+mn-lt"/>
                <a:ea typeface="+mn-ea"/>
                <a:cs typeface="+mn-cs"/>
              </a:rPr>
              <a:t>capacidade de negócios é algo que uma empresa faz para fornecer valor a seus usuários finais.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Identificar os recursos de negócios e os serviços correspondentes requer um alto nível de compreensão dos </a:t>
            </a:r>
            <a:r>
              <a:rPr lang="pt-BR" sz="1200" b="0" kern="1200" dirty="0" smtClean="0">
                <a:solidFill>
                  <a:schemeClr val="tx1"/>
                </a:solidFill>
                <a:effectLst/>
                <a:latin typeface="+mn-lt"/>
                <a:ea typeface="+mn-ea"/>
                <a:cs typeface="+mn-cs"/>
              </a:rPr>
              <a:t>negócios.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os recursos de negócios para um aplicativo de </a:t>
            </a:r>
            <a:r>
              <a:rPr lang="pt-BR" sz="1200" b="1" kern="1200" dirty="0" smtClean="0">
                <a:solidFill>
                  <a:schemeClr val="tx1"/>
                </a:solidFill>
                <a:effectLst/>
                <a:latin typeface="+mn-lt"/>
                <a:ea typeface="+mn-ea"/>
                <a:cs typeface="+mn-cs"/>
              </a:rPr>
              <a:t>compras on-line</a:t>
            </a:r>
            <a:r>
              <a:rPr lang="pt-BR" sz="1200" b="0" kern="1200" dirty="0" smtClean="0">
                <a:solidFill>
                  <a:schemeClr val="tx1"/>
                </a:solidFill>
                <a:effectLst/>
                <a:latin typeface="+mn-lt"/>
                <a:ea typeface="+mn-ea"/>
                <a:cs typeface="+mn-cs"/>
              </a:rPr>
              <a:t> podem incluir o seguinte:</a:t>
            </a:r>
          </a:p>
          <a:p>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Gerenciamento do catálogo de produtos</a:t>
            </a:r>
          </a:p>
          <a:p>
            <a:r>
              <a:rPr lang="pt-BR" sz="1200" b="0" kern="1200" dirty="0" smtClean="0">
                <a:solidFill>
                  <a:schemeClr val="tx1"/>
                </a:solidFill>
                <a:effectLst/>
                <a:latin typeface="+mn-lt"/>
                <a:ea typeface="+mn-ea"/>
                <a:cs typeface="+mn-cs"/>
              </a:rPr>
              <a:t>- Gerenciamento de estoque</a:t>
            </a:r>
          </a:p>
          <a:p>
            <a:r>
              <a:rPr lang="pt-BR" sz="1200" b="0" kern="1200" dirty="0" smtClean="0">
                <a:solidFill>
                  <a:schemeClr val="tx1"/>
                </a:solidFill>
                <a:effectLst/>
                <a:latin typeface="+mn-lt"/>
                <a:ea typeface="+mn-ea"/>
                <a:cs typeface="+mn-cs"/>
              </a:rPr>
              <a:t>- Gerenciamento de pedidos</a:t>
            </a:r>
          </a:p>
          <a:p>
            <a:r>
              <a:rPr lang="pt-BR" sz="1200" b="0" kern="1200" dirty="0" smtClean="0">
                <a:solidFill>
                  <a:schemeClr val="tx1"/>
                </a:solidFill>
                <a:effectLst/>
                <a:latin typeface="+mn-lt"/>
                <a:ea typeface="+mn-ea"/>
                <a:cs typeface="+mn-cs"/>
              </a:rPr>
              <a:t>- Gerenciamento de entrega</a:t>
            </a:r>
          </a:p>
          <a:p>
            <a:r>
              <a:rPr lang="pt-BR" sz="1200" b="0" kern="1200" dirty="0" smtClean="0">
                <a:solidFill>
                  <a:schemeClr val="tx1"/>
                </a:solidFill>
                <a:effectLst/>
                <a:latin typeface="+mn-lt"/>
                <a:ea typeface="+mn-ea"/>
                <a:cs typeface="+mn-cs"/>
              </a:rPr>
              <a:t>- Gerenciamento de usuários</a:t>
            </a:r>
          </a:p>
          <a:p>
            <a:r>
              <a:rPr lang="pt-BR" sz="1200" b="0" kern="1200" dirty="0" smtClean="0">
                <a:solidFill>
                  <a:schemeClr val="tx1"/>
                </a:solidFill>
                <a:effectLst/>
                <a:latin typeface="+mn-lt"/>
                <a:ea typeface="+mn-ea"/>
                <a:cs typeface="+mn-cs"/>
              </a:rPr>
              <a:t>- Recomendações de produtos</a:t>
            </a:r>
          </a:p>
          <a:p>
            <a:r>
              <a:rPr lang="pt-BR" sz="1200" b="0" kern="1200" dirty="0" smtClean="0">
                <a:solidFill>
                  <a:schemeClr val="tx1"/>
                </a:solidFill>
                <a:effectLst/>
                <a:latin typeface="+mn-lt"/>
                <a:ea typeface="+mn-ea"/>
                <a:cs typeface="+mn-cs"/>
              </a:rPr>
              <a:t>- Gerenciamento de avaliações de Produto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Depois que os recursos de negócios forem identificados, os serviços necessários podem ser construídos correspondendo a cada um desses recursos de negócios identificados.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Cada serviço pode pertencer a uma equipe diferente que se torna especialista nesse domínio específico e a um especialista nas tecnologias mais adequadas para esses serviços </a:t>
            </a:r>
            <a:r>
              <a:rPr lang="pt-BR" sz="1200" b="0" kern="1200" dirty="0" smtClean="0">
                <a:solidFill>
                  <a:schemeClr val="tx1"/>
                </a:solidFill>
                <a:effectLst/>
                <a:latin typeface="+mn-lt"/>
                <a:ea typeface="+mn-ea"/>
                <a:cs typeface="+mn-cs"/>
              </a:rPr>
              <a:t>específicos.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a:t>
            </a:r>
            <a:r>
              <a:rPr lang="pt-BR" sz="1200" b="0" kern="1200" dirty="0" smtClean="0">
                <a:solidFill>
                  <a:schemeClr val="tx1"/>
                </a:solidFill>
                <a:effectLst/>
                <a:latin typeface="+mn-lt"/>
                <a:ea typeface="+mn-ea"/>
                <a:cs typeface="+mn-cs"/>
              </a:rPr>
              <a:t>geralmente leva a limites de API mais estáveis ​​e equipes mais estáveis.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66</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Depois de decidir sobre os limites de serviço desses pequenos serviços, eles podem ser desenvolvidos por uma ou mais equipes pequenas usando as tecnologias mais adequadas para cada </a:t>
            </a:r>
            <a:r>
              <a:rPr lang="pt-BR" sz="1200" b="0" kern="1200" dirty="0" smtClean="0">
                <a:solidFill>
                  <a:schemeClr val="tx1"/>
                </a:solidFill>
                <a:effectLst/>
                <a:latin typeface="+mn-lt"/>
                <a:ea typeface="+mn-ea"/>
                <a:cs typeface="+mn-cs"/>
              </a:rPr>
              <a:t>finalidade.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você pode optar por criar um Serviço do Usuário em Java com um banco de dados MySQL e um Serviço de Recomendação do Produto com o Scala / </a:t>
            </a:r>
            <a:r>
              <a:rPr lang="pt-BR" sz="1200" b="0" kern="1200" dirty="0" err="1" smtClean="0">
                <a:solidFill>
                  <a:schemeClr val="tx1"/>
                </a:solidFill>
                <a:effectLst/>
                <a:latin typeface="+mn-lt"/>
                <a:ea typeface="+mn-ea"/>
                <a:cs typeface="+mn-cs"/>
              </a:rPr>
              <a:t>Spark</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vez desenvolvidos, os pipelines CI/CD podem ser configurados com qualquer um dos servidores de CI disponíveis (</a:t>
            </a:r>
            <a:r>
              <a:rPr lang="pt-BR" sz="1200" b="0" kern="1200" dirty="0" err="1" smtClean="0">
                <a:solidFill>
                  <a:schemeClr val="tx1"/>
                </a:solidFill>
                <a:effectLst/>
                <a:latin typeface="+mn-lt"/>
                <a:ea typeface="+mn-ea"/>
                <a:cs typeface="+mn-cs"/>
              </a:rPr>
              <a:t>Jenkins</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TeamCity</a:t>
            </a:r>
            <a:r>
              <a:rPr lang="pt-BR" sz="1200" b="0" kern="1200" dirty="0" smtClean="0">
                <a:solidFill>
                  <a:schemeClr val="tx1"/>
                </a:solidFill>
                <a:effectLst/>
                <a:latin typeface="+mn-lt"/>
                <a:ea typeface="+mn-ea"/>
                <a:cs typeface="+mn-cs"/>
              </a:rPr>
              <a:t>, Go, etc.) para executar os casos de teste automatizados e implantar esses serviços independentemente em diferentes ambientes (integração, controle de qualidade, preparação e produção).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67</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Ao projetar os serviços, defina-os cuidadosamente e pense no que será exposto, quais protocolos serão usados ​​para interagir com o serviço, etc.</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É muito importante ocultar qualquer complexidade e detalhes de implementação do serviço e apenas expor o que é necessário para os clientes do </a:t>
            </a:r>
            <a:r>
              <a:rPr lang="pt-BR" sz="1200" b="0" kern="1200" dirty="0" smtClean="0">
                <a:solidFill>
                  <a:schemeClr val="tx1"/>
                </a:solidFill>
                <a:effectLst/>
                <a:latin typeface="+mn-lt"/>
                <a:ea typeface="+mn-ea"/>
                <a:cs typeface="+mn-cs"/>
              </a:rPr>
              <a:t>serviço.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Se </a:t>
            </a:r>
            <a:r>
              <a:rPr lang="pt-BR" sz="1200" b="0" kern="1200" dirty="0" smtClean="0">
                <a:solidFill>
                  <a:schemeClr val="tx1"/>
                </a:solidFill>
                <a:effectLst/>
                <a:latin typeface="+mn-lt"/>
                <a:ea typeface="+mn-ea"/>
                <a:cs typeface="+mn-cs"/>
              </a:rPr>
              <a:t>detalhes desnecessários forem expostos, torna-se muito difícil mudar o serviço mais tarde, pois haverá muito trabalho para determinar quem está confiando nas várias partes do </a:t>
            </a:r>
            <a:r>
              <a:rPr lang="pt-BR" sz="1200" b="0" kern="1200" dirty="0" smtClean="0">
                <a:solidFill>
                  <a:schemeClr val="tx1"/>
                </a:solidFill>
                <a:effectLst/>
                <a:latin typeface="+mn-lt"/>
                <a:ea typeface="+mn-ea"/>
                <a:cs typeface="+mn-cs"/>
              </a:rPr>
              <a:t>serviço.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muita flexibilidade é perdida em poder implantar o serviço de forma independente.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68</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Como você pode ver no diagrama, aqui estamos pegando um serviço (Serviço 1) e armazenando todas as informações necessárias para o serviço em um banco de </a:t>
            </a:r>
            <a:r>
              <a:rPr lang="pt-BR" sz="1200" b="0" kern="1200" dirty="0" smtClean="0">
                <a:solidFill>
                  <a:schemeClr val="tx1"/>
                </a:solidFill>
                <a:effectLst/>
                <a:latin typeface="+mn-lt"/>
                <a:ea typeface="+mn-ea"/>
                <a:cs typeface="+mn-cs"/>
              </a:rPr>
              <a:t>dados.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Quando </a:t>
            </a:r>
            <a:r>
              <a:rPr lang="pt-BR" sz="1200" b="0" kern="1200" dirty="0" smtClean="0">
                <a:solidFill>
                  <a:schemeClr val="tx1"/>
                </a:solidFill>
                <a:effectLst/>
                <a:latin typeface="+mn-lt"/>
                <a:ea typeface="+mn-ea"/>
                <a:cs typeface="+mn-cs"/>
              </a:rPr>
              <a:t>outro serviço (Serviço 2) é criado, o qual precisa dos mesmos dados, acessamos esses dados diretamente do banco de dados.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Essa abordagem pode parecer razoável e lógica em certos casos - talvez seja fácil acessar dados em um banco de dados SQL ou gravar dados em um banco de dados SQL ou talvez as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necessárias ao Serviço 2 não estejam prontamente disponíveis.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Assim que essa abordagem é adotada, o controle é imediatamente perdido para determinar o que está oculto e o que não </a:t>
            </a:r>
            <a:r>
              <a:rPr lang="pt-BR" sz="1200" b="0" kern="1200" dirty="0" smtClean="0">
                <a:solidFill>
                  <a:schemeClr val="tx1"/>
                </a:solidFill>
                <a:effectLst/>
                <a:latin typeface="+mn-lt"/>
                <a:ea typeface="+mn-ea"/>
                <a:cs typeface="+mn-cs"/>
              </a:rPr>
              <a:t>está.</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Posteriormente</a:t>
            </a:r>
            <a:r>
              <a:rPr lang="pt-BR" sz="1200" b="0" kern="1200" dirty="0" smtClean="0">
                <a:solidFill>
                  <a:schemeClr val="tx1"/>
                </a:solidFill>
                <a:effectLst/>
                <a:latin typeface="+mn-lt"/>
                <a:ea typeface="+mn-ea"/>
                <a:cs typeface="+mn-cs"/>
              </a:rPr>
              <a:t>, se o esquema precisar ser alterado, a flexibilidade para fazer essa alteração será perdida, já que você não saberá quem está usando o banco de dados e se a alteração interromperá o Serviço 2 ou não.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69</a:t>
            </a:fld>
            <a:endParaRPr lang="pt-BR"/>
          </a:p>
        </p:txBody>
      </p:sp>
    </p:spTree>
    <p:extLst>
      <p:ext uri="{BB962C8B-B14F-4D97-AF65-F5344CB8AC3E}">
        <p14:creationId xmlns:p14="http://schemas.microsoft.com/office/powerpoint/2010/main" val="2761881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Serviço 2 deve acessar o Serviço 1 e evitar ir diretamente ao banco de dados, preservando assim a máxima flexibilidade para várias alterações de esquema que possam ser </a:t>
            </a:r>
            <a:r>
              <a:rPr lang="pt-BR" sz="1200" b="0" kern="1200" dirty="0" smtClean="0">
                <a:solidFill>
                  <a:schemeClr val="tx1"/>
                </a:solidFill>
                <a:effectLst/>
                <a:latin typeface="+mn-lt"/>
                <a:ea typeface="+mn-ea"/>
                <a:cs typeface="+mn-cs"/>
              </a:rPr>
              <a:t>necessárias.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preocupação com outras partes do sistema é eliminada desde que você tenha certeza de que os testes para as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expostas serão aprovados.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70</a:t>
            </a:fld>
            <a:endParaRPr lang="pt-BR"/>
          </a:p>
        </p:txBody>
      </p:sp>
    </p:spTree>
    <p:extLst>
      <p:ext uri="{BB962C8B-B14F-4D97-AF65-F5344CB8AC3E}">
        <p14:creationId xmlns:p14="http://schemas.microsoft.com/office/powerpoint/2010/main" val="3001804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Como mencionado, escolha cuidadosamente os protocolos para comunicação entre </a:t>
            </a:r>
            <a:r>
              <a:rPr lang="pt-BR" sz="1200" b="0" kern="1200" dirty="0" smtClean="0">
                <a:solidFill>
                  <a:schemeClr val="tx1"/>
                </a:solidFill>
                <a:effectLst/>
                <a:latin typeface="+mn-lt"/>
                <a:ea typeface="+mn-ea"/>
                <a:cs typeface="+mn-cs"/>
              </a:rPr>
              <a:t>serviços.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se o Java RMI for escolhido, o usuário da API não apenas ficará restrito ao uso de uma linguagem baseada em JVM, mas, além disso, o protocolo é bastante frágil porque é difícil manter a compatibilidade com a API.</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71</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Existem organizações que obtiveram sucesso com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 seguiram um modelo em que as equipes que constroem os serviços cuidam de tudo relacionado a esse </a:t>
            </a:r>
            <a:r>
              <a:rPr lang="pt-BR" sz="1200" b="0" kern="1200" dirty="0" smtClean="0">
                <a:solidFill>
                  <a:schemeClr val="tx1"/>
                </a:solidFill>
                <a:effectLst/>
                <a:latin typeface="+mn-lt"/>
                <a:ea typeface="+mn-ea"/>
                <a:cs typeface="+mn-cs"/>
              </a:rPr>
              <a:t>serviço.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São </a:t>
            </a:r>
            <a:r>
              <a:rPr lang="pt-BR" sz="1200" b="0" kern="1200" dirty="0" smtClean="0">
                <a:solidFill>
                  <a:schemeClr val="tx1"/>
                </a:solidFill>
                <a:effectLst/>
                <a:latin typeface="+mn-lt"/>
                <a:ea typeface="+mn-ea"/>
                <a:cs typeface="+mn-cs"/>
              </a:rPr>
              <a:t>eles que desenvolvem, implantam, mantêm e </a:t>
            </a:r>
            <a:r>
              <a:rPr lang="pt-BR" sz="1200" b="0" kern="1200" dirty="0" smtClean="0">
                <a:solidFill>
                  <a:schemeClr val="tx1"/>
                </a:solidFill>
                <a:effectLst/>
                <a:latin typeface="+mn-lt"/>
                <a:ea typeface="+mn-ea"/>
                <a:cs typeface="+mn-cs"/>
              </a:rPr>
              <a:t>suportam.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Não </a:t>
            </a:r>
            <a:r>
              <a:rPr lang="pt-BR" sz="1200" b="0" kern="1200" dirty="0" smtClean="0">
                <a:solidFill>
                  <a:schemeClr val="tx1"/>
                </a:solidFill>
                <a:effectLst/>
                <a:latin typeface="+mn-lt"/>
                <a:ea typeface="+mn-ea"/>
                <a:cs typeface="+mn-cs"/>
              </a:rPr>
              <a:t>há equipes separadas de suporte ou manutenção.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Outra maneira de conseguir o mesmo é ter um modelo interno de código </a:t>
            </a:r>
            <a:r>
              <a:rPr lang="pt-BR" sz="1200" b="0" kern="1200" dirty="0" smtClean="0">
                <a:solidFill>
                  <a:schemeClr val="tx1"/>
                </a:solidFill>
                <a:effectLst/>
                <a:latin typeface="+mn-lt"/>
                <a:ea typeface="+mn-ea"/>
                <a:cs typeface="+mn-cs"/>
              </a:rPr>
              <a:t>aberto.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Ao </a:t>
            </a:r>
            <a:r>
              <a:rPr lang="pt-BR" sz="1200" b="0" kern="1200" dirty="0" smtClean="0">
                <a:solidFill>
                  <a:schemeClr val="tx1"/>
                </a:solidFill>
                <a:effectLst/>
                <a:latin typeface="+mn-lt"/>
                <a:ea typeface="+mn-ea"/>
                <a:cs typeface="+mn-cs"/>
              </a:rPr>
              <a:t>adotar essa abordagem, o desenvolvedor que precisa de mudanças em um serviço pode verificar o código, trabalhar em um recurso e enviar um </a:t>
            </a:r>
            <a:r>
              <a:rPr lang="pt-BR" sz="1200" b="0" i="1" kern="1200" dirty="0" smtClean="0">
                <a:solidFill>
                  <a:schemeClr val="tx1"/>
                </a:solidFill>
                <a:effectLst/>
                <a:latin typeface="+mn-lt"/>
                <a:ea typeface="+mn-ea"/>
                <a:cs typeface="+mn-cs"/>
              </a:rPr>
              <a:t>*pool-</a:t>
            </a:r>
            <a:r>
              <a:rPr lang="pt-BR" sz="1200" b="0" i="1" kern="1200" dirty="0" err="1" smtClean="0">
                <a:solidFill>
                  <a:schemeClr val="tx1"/>
                </a:solidFill>
                <a:effectLst/>
                <a:latin typeface="+mn-lt"/>
                <a:ea typeface="+mn-ea"/>
                <a:cs typeface="+mn-cs"/>
              </a:rPr>
              <a:t>request</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em vez de esperar que o proprietário do serviço receba e trabalhe nas alterações necessárias.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Para que este modelo funcione adequadamente, é necessária a documentação técnica adequada, juntamente com instruções de configuração e orientação para cada serviço, para facilitar a coleta e o trabalho do usuário.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Outra vantagem oculta dessa abordagem é que ela mantém os desenvolvedores focados em escrever códigos de alta qualidade, pois eles sabem que os outros estarão olhando para ela.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Existem também alguns padrões arquiteturais que podem ajudar a descentralizar as </a:t>
            </a:r>
            <a:r>
              <a:rPr lang="pt-BR" sz="1200" b="0" kern="1200" dirty="0" smtClean="0">
                <a:solidFill>
                  <a:schemeClr val="tx1"/>
                </a:solidFill>
                <a:effectLst/>
                <a:latin typeface="+mn-lt"/>
                <a:ea typeface="+mn-ea"/>
                <a:cs typeface="+mn-cs"/>
              </a:rPr>
              <a:t>coisas.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você pode ter uma arquitetura em que a coleção de serviços estejam se comunicando por meio de um barramento de mensagens central.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Esse barramento manipula o roteamento de mensagens de diferentes </a:t>
            </a:r>
            <a:r>
              <a:rPr lang="pt-BR" sz="1200" b="0" kern="1200" dirty="0" smtClean="0">
                <a:solidFill>
                  <a:schemeClr val="tx1"/>
                </a:solidFill>
                <a:effectLst/>
                <a:latin typeface="+mn-lt"/>
                <a:ea typeface="+mn-ea"/>
                <a:cs typeface="+mn-cs"/>
              </a:rPr>
              <a:t>serviços.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Agentes </a:t>
            </a:r>
            <a:r>
              <a:rPr lang="pt-BR" sz="1200" b="0" kern="1200" dirty="0" smtClean="0">
                <a:solidFill>
                  <a:schemeClr val="tx1"/>
                </a:solidFill>
                <a:effectLst/>
                <a:latin typeface="+mn-lt"/>
                <a:ea typeface="+mn-ea"/>
                <a:cs typeface="+mn-cs"/>
              </a:rPr>
              <a:t>de mensagens como 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são um bom exemplo.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72</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que tende a acontecer com o tempo é que as pessoas começam a colocar mais e mais lógica nesse barramento central e começa a saber mais e mais sobre o seu </a:t>
            </a:r>
            <a:r>
              <a:rPr lang="pt-BR" sz="1200" b="0" kern="1200" dirty="0" smtClean="0">
                <a:solidFill>
                  <a:schemeClr val="tx1"/>
                </a:solidFill>
                <a:effectLst/>
                <a:latin typeface="+mn-lt"/>
                <a:ea typeface="+mn-ea"/>
                <a:cs typeface="+mn-cs"/>
              </a:rPr>
              <a:t>domínio.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À </a:t>
            </a:r>
            <a:r>
              <a:rPr lang="pt-BR" sz="1200" b="0" kern="1200" dirty="0" smtClean="0">
                <a:solidFill>
                  <a:schemeClr val="tx1"/>
                </a:solidFill>
                <a:effectLst/>
                <a:latin typeface="+mn-lt"/>
                <a:ea typeface="+mn-ea"/>
                <a:cs typeface="+mn-cs"/>
              </a:rPr>
              <a:t>medida que se torna mais inteligente, isso pode realmente se tornar um problema, pois torna-se difícil fazer mudanças que exigem coordenação entre equipes dedicadas separadas.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Meu conselho geral para esses tipos de arquiteturas seria mantê-los relativamente "estúpidos" e deixá-los apenas lidar com o </a:t>
            </a:r>
            <a:r>
              <a:rPr lang="pt-BR" sz="1200" b="0" kern="1200" dirty="0" smtClean="0">
                <a:solidFill>
                  <a:schemeClr val="tx1"/>
                </a:solidFill>
                <a:effectLst/>
                <a:latin typeface="+mn-lt"/>
                <a:ea typeface="+mn-ea"/>
                <a:cs typeface="+mn-cs"/>
              </a:rPr>
              <a:t>roteamento.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Arquiteturas </a:t>
            </a:r>
            <a:r>
              <a:rPr lang="pt-BR" sz="1200" b="0" kern="1200" dirty="0" smtClean="0">
                <a:solidFill>
                  <a:schemeClr val="tx1"/>
                </a:solidFill>
                <a:effectLst/>
                <a:latin typeface="+mn-lt"/>
                <a:ea typeface="+mn-ea"/>
                <a:cs typeface="+mn-cs"/>
              </a:rPr>
              <a:t>baseadas em eventos parecem funcionar bem nesses cenários.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73</a:t>
            </a:fld>
            <a:endParaRPr lang="pt-BR"/>
          </a:p>
        </p:txBody>
      </p:sp>
    </p:spTree>
    <p:extLst>
      <p:ext uri="{BB962C8B-B14F-4D97-AF65-F5344CB8AC3E}">
        <p14:creationId xmlns:p14="http://schemas.microsoft.com/office/powerpoint/2010/main" val="3376543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Nos contratos orientados ao consumidor, cada API do consumidor captura suas expectativas do provedor em um contrato </a:t>
            </a:r>
            <a:r>
              <a:rPr lang="pt-BR" sz="1200" b="0" kern="1200" dirty="0" smtClean="0">
                <a:solidFill>
                  <a:schemeClr val="tx1"/>
                </a:solidFill>
                <a:effectLst/>
                <a:latin typeface="+mn-lt"/>
                <a:ea typeface="+mn-ea"/>
                <a:cs typeface="+mn-cs"/>
              </a:rPr>
              <a:t>separado.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Todos </a:t>
            </a:r>
            <a:r>
              <a:rPr lang="pt-BR" sz="1200" b="0" kern="1200" dirty="0" smtClean="0">
                <a:solidFill>
                  <a:schemeClr val="tx1"/>
                </a:solidFill>
                <a:effectLst/>
                <a:latin typeface="+mn-lt"/>
                <a:ea typeface="+mn-ea"/>
                <a:cs typeface="+mn-cs"/>
              </a:rPr>
              <a:t>esses contratos são compartilhados com o fornecedor para que eles obtenham informações sobre as obrigações que devem cumprir para cada cliente individual.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Os contratos orientados pelo consumidor devem passar por testes antes de serem implantados e antes que qualquer alteração seja feita na API. </a:t>
            </a:r>
            <a:endParaRPr lang="pt-BR" sz="1200" b="0" kern="1200" dirty="0" smtClean="0">
              <a:solidFill>
                <a:schemeClr val="tx1"/>
              </a:solidFill>
              <a:effectLst/>
              <a:latin typeface="+mn-lt"/>
              <a:ea typeface="+mn-ea"/>
              <a:cs typeface="+mn-cs"/>
            </a:endParaRP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Também </a:t>
            </a:r>
            <a:r>
              <a:rPr lang="pt-BR" sz="1200" b="0" kern="1200" dirty="0" smtClean="0">
                <a:solidFill>
                  <a:schemeClr val="tx1"/>
                </a:solidFill>
                <a:effectLst/>
                <a:latin typeface="+mn-lt"/>
                <a:ea typeface="+mn-ea"/>
                <a:cs typeface="+mn-cs"/>
              </a:rPr>
              <a:t>ajuda o provedor a saber quais serviços estão dependendo e como outros serviços dependem dele.</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74</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Portanto,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é uma função essencial de uma aplicação </a:t>
            </a:r>
            <a:r>
              <a:rPr lang="pt-BR" sz="1200" b="0" kern="1200" dirty="0" smtClean="0">
                <a:solidFill>
                  <a:schemeClr val="tx1"/>
                </a:solidFill>
                <a:effectLst/>
                <a:latin typeface="+mn-lt"/>
                <a:ea typeface="+mn-ea"/>
                <a:cs typeface="+mn-cs"/>
              </a:rPr>
              <a:t>e é executado </a:t>
            </a:r>
            <a:r>
              <a:rPr lang="pt-BR" sz="1200" b="1" kern="1200" dirty="0" smtClean="0">
                <a:solidFill>
                  <a:schemeClr val="tx1"/>
                </a:solidFill>
                <a:effectLst/>
                <a:latin typeface="+mn-lt"/>
                <a:ea typeface="+mn-ea"/>
                <a:cs typeface="+mn-cs"/>
              </a:rPr>
              <a:t>independentemente</a:t>
            </a:r>
            <a:r>
              <a:rPr lang="pt-BR" sz="1200" b="0" kern="1200" dirty="0" smtClean="0">
                <a:solidFill>
                  <a:schemeClr val="tx1"/>
                </a:solidFill>
                <a:effectLst/>
                <a:latin typeface="+mn-lt"/>
                <a:ea typeface="+mn-ea"/>
                <a:cs typeface="+mn-cs"/>
              </a:rPr>
              <a:t> dos outros serviços.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No entanto, 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mais complexa do que o mero acoplamento flexível das funções essenciais de uma aplicação.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Trata-se da </a:t>
            </a:r>
            <a:r>
              <a:rPr lang="pt-BR" sz="1200" b="1" kern="1200" dirty="0" smtClean="0">
                <a:solidFill>
                  <a:schemeClr val="tx1"/>
                </a:solidFill>
                <a:effectLst/>
                <a:latin typeface="+mn-lt"/>
                <a:ea typeface="+mn-ea"/>
                <a:cs typeface="+mn-cs"/>
              </a:rPr>
              <a:t>restruturação das equipes de desenvolvimento</a:t>
            </a:r>
            <a:r>
              <a:rPr lang="pt-BR" sz="1200" b="0" kern="1200" dirty="0" smtClean="0">
                <a:solidFill>
                  <a:schemeClr val="tx1"/>
                </a:solidFill>
                <a:effectLst/>
                <a:latin typeface="+mn-lt"/>
                <a:ea typeface="+mn-ea"/>
                <a:cs typeface="+mn-cs"/>
              </a:rPr>
              <a:t> e da </a:t>
            </a:r>
            <a:r>
              <a:rPr lang="pt-BR" sz="1200" b="1" kern="1200" dirty="0" smtClean="0">
                <a:solidFill>
                  <a:schemeClr val="tx1"/>
                </a:solidFill>
                <a:effectLst/>
                <a:latin typeface="+mn-lt"/>
                <a:ea typeface="+mn-ea"/>
                <a:cs typeface="+mn-cs"/>
              </a:rPr>
              <a:t>comunicação entre serviços</a:t>
            </a:r>
            <a:r>
              <a:rPr lang="pt-BR" sz="1200" b="0" kern="1200" dirty="0" smtClean="0">
                <a:solidFill>
                  <a:schemeClr val="tx1"/>
                </a:solidFill>
                <a:effectLst/>
                <a:latin typeface="+mn-lt"/>
                <a:ea typeface="+mn-ea"/>
                <a:cs typeface="+mn-cs"/>
              </a:rPr>
              <a:t> de modo a preparar a aplicação para </a:t>
            </a:r>
            <a:r>
              <a:rPr lang="pt-BR" sz="1200" b="1" kern="1200" dirty="0" smtClean="0">
                <a:solidFill>
                  <a:schemeClr val="tx1"/>
                </a:solidFill>
                <a:effectLst/>
                <a:latin typeface="+mn-lt"/>
                <a:ea typeface="+mn-ea"/>
                <a:cs typeface="+mn-cs"/>
              </a:rPr>
              <a:t>falhas inevitáveis</a:t>
            </a: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escalabilidade futura</a:t>
            </a:r>
            <a:r>
              <a:rPr lang="pt-BR" sz="1200" b="0" kern="1200" dirty="0" smtClean="0">
                <a:solidFill>
                  <a:schemeClr val="tx1"/>
                </a:solidFill>
                <a:effectLst/>
                <a:latin typeface="+mn-lt"/>
                <a:ea typeface="+mn-ea"/>
                <a:cs typeface="+mn-cs"/>
              </a:rPr>
              <a:t> e </a:t>
            </a:r>
            <a:r>
              <a:rPr lang="pt-BR" sz="1200" b="1" kern="1200" dirty="0" smtClean="0">
                <a:solidFill>
                  <a:schemeClr val="tx1"/>
                </a:solidFill>
                <a:effectLst/>
                <a:latin typeface="+mn-lt"/>
                <a:ea typeface="+mn-ea"/>
                <a:cs typeface="+mn-cs"/>
              </a:rPr>
              <a:t>integração de recursos novos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Como isso é possível?</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Com a </a:t>
            </a:r>
            <a:r>
              <a:rPr lang="pt-BR" sz="1200" b="1" kern="1200" dirty="0" smtClean="0">
                <a:solidFill>
                  <a:schemeClr val="tx1"/>
                </a:solidFill>
                <a:effectLst/>
                <a:latin typeface="+mn-lt"/>
                <a:ea typeface="+mn-ea"/>
                <a:cs typeface="+mn-cs"/>
              </a:rPr>
              <a:t>adaptação</a:t>
            </a:r>
            <a:r>
              <a:rPr lang="pt-BR" sz="1200" b="0" kern="1200" dirty="0" smtClean="0">
                <a:solidFill>
                  <a:schemeClr val="tx1"/>
                </a:solidFill>
                <a:effectLst/>
                <a:latin typeface="+mn-lt"/>
                <a:ea typeface="+mn-ea"/>
                <a:cs typeface="+mn-cs"/>
              </a:rPr>
              <a:t> dos fundamentos da arquitetura orientada a serviço (</a:t>
            </a:r>
            <a:r>
              <a:rPr lang="pt-BR" sz="1200" b="1" kern="1200" dirty="0" smtClean="0">
                <a:solidFill>
                  <a:schemeClr val="tx1"/>
                </a:solidFill>
                <a:effectLst/>
                <a:latin typeface="+mn-lt"/>
                <a:ea typeface="+mn-ea"/>
                <a:cs typeface="+mn-cs"/>
              </a:rPr>
              <a:t>SOA</a:t>
            </a:r>
            <a:r>
              <a:rPr lang="pt-BR" sz="1200" b="0" kern="1200" dirty="0" smtClean="0">
                <a:solidFill>
                  <a:schemeClr val="tx1"/>
                </a:solidFill>
                <a:effectLst/>
                <a:latin typeface="+mn-lt"/>
                <a:ea typeface="+mn-ea"/>
                <a:cs typeface="+mn-cs"/>
              </a:rPr>
              <a:t>) para a implantação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19</a:t>
            </a:fld>
            <a:endParaRPr lang="pt-BR"/>
          </a:p>
        </p:txBody>
      </p:sp>
    </p:spTree>
    <p:extLst>
      <p:ext uri="{BB962C8B-B14F-4D97-AF65-F5344CB8AC3E}">
        <p14:creationId xmlns:p14="http://schemas.microsoft.com/office/powerpoint/2010/main" val="2203090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Vários </a:t>
            </a:r>
            <a:r>
              <a:rPr lang="pt-BR" sz="1200" b="1" kern="1200" dirty="0" err="1" smtClean="0">
                <a:solidFill>
                  <a:schemeClr val="tx1"/>
                </a:solidFill>
                <a:effectLst/>
                <a:latin typeface="+mn-lt"/>
                <a:ea typeface="+mn-ea"/>
                <a:cs typeface="+mn-cs"/>
              </a:rPr>
              <a:t>microsserviços</a:t>
            </a:r>
            <a:r>
              <a:rPr lang="pt-BR" sz="1200" b="1" kern="1200" dirty="0" smtClean="0">
                <a:solidFill>
                  <a:schemeClr val="tx1"/>
                </a:solidFill>
                <a:effectLst/>
                <a:latin typeface="+mn-lt"/>
                <a:ea typeface="+mn-ea"/>
                <a:cs typeface="+mn-cs"/>
              </a:rPr>
              <a:t> por sistema operacional</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Primeiro, </a:t>
            </a:r>
            <a:r>
              <a:rPr lang="pt-BR" sz="1200" b="1" kern="1200" dirty="0" smtClean="0">
                <a:solidFill>
                  <a:schemeClr val="tx1"/>
                </a:solidFill>
                <a:effectLst/>
                <a:latin typeface="+mn-lt"/>
                <a:ea typeface="+mn-ea"/>
                <a:cs typeface="+mn-cs"/>
              </a:rPr>
              <a:t>vários </a:t>
            </a:r>
            <a:r>
              <a:rPr lang="pt-BR" sz="1200" b="1" kern="1200" dirty="0" err="1" smtClean="0">
                <a:solidFill>
                  <a:schemeClr val="tx1"/>
                </a:solidFill>
                <a:effectLst/>
                <a:latin typeface="+mn-lt"/>
                <a:ea typeface="+mn-ea"/>
                <a:cs typeface="+mn-cs"/>
              </a:rPr>
              <a:t>microsserviços</a:t>
            </a:r>
            <a:r>
              <a:rPr lang="pt-BR" sz="1200" b="1" kern="1200" dirty="0" smtClean="0">
                <a:solidFill>
                  <a:schemeClr val="tx1"/>
                </a:solidFill>
                <a:effectLst/>
                <a:latin typeface="+mn-lt"/>
                <a:ea typeface="+mn-ea"/>
                <a:cs typeface="+mn-cs"/>
              </a:rPr>
              <a:t> por sistema </a:t>
            </a:r>
            <a:r>
              <a:rPr lang="pt-BR" sz="1200" b="1" kern="1200" dirty="0" smtClean="0">
                <a:solidFill>
                  <a:schemeClr val="tx1"/>
                </a:solidFill>
                <a:effectLst/>
                <a:latin typeface="+mn-lt"/>
                <a:ea typeface="+mn-ea"/>
                <a:cs typeface="+mn-cs"/>
              </a:rPr>
              <a:t>operacional</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podem ser </a:t>
            </a:r>
            <a:r>
              <a:rPr lang="pt-BR" sz="1200" b="0" kern="1200" dirty="0" smtClean="0">
                <a:solidFill>
                  <a:schemeClr val="tx1"/>
                </a:solidFill>
                <a:effectLst/>
                <a:latin typeface="+mn-lt"/>
                <a:ea typeface="+mn-ea"/>
                <a:cs typeface="+mn-cs"/>
              </a:rPr>
              <a:t>implantados.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Com </a:t>
            </a:r>
            <a:r>
              <a:rPr lang="pt-BR" sz="1200" b="0" kern="1200" dirty="0" smtClean="0">
                <a:solidFill>
                  <a:schemeClr val="tx1"/>
                </a:solidFill>
                <a:effectLst/>
                <a:latin typeface="+mn-lt"/>
                <a:ea typeface="+mn-ea"/>
                <a:cs typeface="+mn-cs"/>
              </a:rPr>
              <a:t>esse modelo, o tempo é salvo na automação de determinados itens, por exemplo, o host de cada serviço não precisa ser provisionado.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desvantagem dessa abordagem é que ela limita a capacidade de alterar e dimensionar os serviços de forma </a:t>
            </a:r>
            <a:r>
              <a:rPr lang="pt-BR" sz="1200" b="0" kern="1200" dirty="0" smtClean="0">
                <a:solidFill>
                  <a:schemeClr val="tx1"/>
                </a:solidFill>
                <a:effectLst/>
                <a:latin typeface="+mn-lt"/>
                <a:ea typeface="+mn-ea"/>
                <a:cs typeface="+mn-cs"/>
              </a:rPr>
              <a:t>independente.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Também </a:t>
            </a:r>
            <a:r>
              <a:rPr lang="pt-BR" sz="1200" b="0" kern="1200" dirty="0" smtClean="0">
                <a:solidFill>
                  <a:schemeClr val="tx1"/>
                </a:solidFill>
                <a:effectLst/>
                <a:latin typeface="+mn-lt"/>
                <a:ea typeface="+mn-ea"/>
                <a:cs typeface="+mn-cs"/>
              </a:rPr>
              <a:t>cria dificuldades no gerenciamento de </a:t>
            </a:r>
            <a:r>
              <a:rPr lang="pt-BR" sz="1200" b="0" kern="1200" dirty="0" smtClean="0">
                <a:solidFill>
                  <a:schemeClr val="tx1"/>
                </a:solidFill>
                <a:effectLst/>
                <a:latin typeface="+mn-lt"/>
                <a:ea typeface="+mn-ea"/>
                <a:cs typeface="+mn-cs"/>
              </a:rPr>
              <a:t>dependências.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todos os serviços no mesmo host terão que usar a mesma versão do Java se forem escritos em </a:t>
            </a:r>
            <a:r>
              <a:rPr lang="pt-BR" sz="1200" b="0" kern="1200" dirty="0" smtClean="0">
                <a:solidFill>
                  <a:schemeClr val="tx1"/>
                </a:solidFill>
                <a:effectLst/>
                <a:latin typeface="+mn-lt"/>
                <a:ea typeface="+mn-ea"/>
                <a:cs typeface="+mn-cs"/>
              </a:rPr>
              <a:t>Java.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esses serviços independentes podem produzir efeitos colaterais indesejados para outros serviços em execução, o que pode ser um problema muito difícil de reproduzir e resolver</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75</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Um </a:t>
            </a:r>
            <a:r>
              <a:rPr lang="pt-BR" sz="1200" b="1" kern="1200" dirty="0" err="1" smtClean="0">
                <a:solidFill>
                  <a:schemeClr val="tx1"/>
                </a:solidFill>
                <a:effectLst/>
                <a:latin typeface="+mn-lt"/>
                <a:ea typeface="+mn-ea"/>
                <a:cs typeface="+mn-cs"/>
              </a:rPr>
              <a:t>microsserviço</a:t>
            </a:r>
            <a:r>
              <a:rPr lang="pt-BR" sz="1200" b="1" kern="1200" dirty="0" smtClean="0">
                <a:solidFill>
                  <a:schemeClr val="tx1"/>
                </a:solidFill>
                <a:effectLst/>
                <a:latin typeface="+mn-lt"/>
                <a:ea typeface="+mn-ea"/>
                <a:cs typeface="+mn-cs"/>
              </a:rPr>
              <a:t> por sistema operacional</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Devido ao desafio acima, o segundo modelo, no qual um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por sistema operacional é implantado, é a escolha preferida.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 esse modelo, o serviço é mais isolado e, portanto, é mais fácil gerenciar dependências e dimensionar serviços de forma </a:t>
            </a:r>
            <a:r>
              <a:rPr lang="pt-BR" sz="1200" b="0" kern="1200" dirty="0" smtClean="0">
                <a:solidFill>
                  <a:schemeClr val="tx1"/>
                </a:solidFill>
                <a:effectLst/>
                <a:latin typeface="+mn-lt"/>
                <a:ea typeface="+mn-ea"/>
                <a:cs typeface="+mn-cs"/>
              </a:rPr>
              <a:t>independente.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Mas </a:t>
            </a:r>
            <a:r>
              <a:rPr lang="pt-BR" sz="1200" b="0" kern="1200" dirty="0" smtClean="0">
                <a:solidFill>
                  <a:schemeClr val="tx1"/>
                </a:solidFill>
                <a:effectLst/>
                <a:latin typeface="+mn-lt"/>
                <a:ea typeface="+mn-ea"/>
                <a:cs typeface="+mn-cs"/>
              </a:rPr>
              <a:t>você pode se perguntar "não é caro"? Bem, na verdade não.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solução tradicional para resolver esse problema é usar o </a:t>
            </a:r>
            <a:r>
              <a:rPr lang="pt-BR" sz="1200" b="0" kern="1200" dirty="0" err="1" smtClean="0">
                <a:solidFill>
                  <a:schemeClr val="tx1"/>
                </a:solidFill>
                <a:effectLst/>
                <a:latin typeface="+mn-lt"/>
                <a:ea typeface="+mn-ea"/>
                <a:cs typeface="+mn-cs"/>
              </a:rPr>
              <a:t>Hypervisors</a:t>
            </a:r>
            <a:r>
              <a:rPr lang="pt-BR" sz="1200" b="0" kern="1200" dirty="0" smtClean="0">
                <a:solidFill>
                  <a:schemeClr val="tx1"/>
                </a:solidFill>
                <a:effectLst/>
                <a:latin typeface="+mn-lt"/>
                <a:ea typeface="+mn-ea"/>
                <a:cs typeface="+mn-cs"/>
              </a:rPr>
              <a:t>, pelo qual várias máquinas virtuais são provisionadas no mesmo </a:t>
            </a:r>
            <a:r>
              <a:rPr lang="pt-BR" sz="1200" b="0" kern="1200" dirty="0" smtClean="0">
                <a:solidFill>
                  <a:schemeClr val="tx1"/>
                </a:solidFill>
                <a:effectLst/>
                <a:latin typeface="+mn-lt"/>
                <a:ea typeface="+mn-ea"/>
                <a:cs typeface="+mn-cs"/>
              </a:rPr>
              <a:t>host.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Essa </a:t>
            </a:r>
            <a:r>
              <a:rPr lang="pt-BR" sz="1200" b="0" kern="1200" dirty="0" smtClean="0">
                <a:solidFill>
                  <a:schemeClr val="tx1"/>
                </a:solidFill>
                <a:effectLst/>
                <a:latin typeface="+mn-lt"/>
                <a:ea typeface="+mn-ea"/>
                <a:cs typeface="+mn-cs"/>
              </a:rPr>
              <a:t>abordagem de solução pode ser custosa, já que o próprio processo do </a:t>
            </a:r>
            <a:r>
              <a:rPr lang="pt-BR" sz="1200" b="0" kern="1200" dirty="0" err="1" smtClean="0">
                <a:solidFill>
                  <a:schemeClr val="tx1"/>
                </a:solidFill>
                <a:effectLst/>
                <a:latin typeface="+mn-lt"/>
                <a:ea typeface="+mn-ea"/>
                <a:cs typeface="+mn-cs"/>
              </a:rPr>
              <a:t>hipervisor</a:t>
            </a:r>
            <a:r>
              <a:rPr lang="pt-BR" sz="1200" b="0" kern="1200" dirty="0" smtClean="0">
                <a:solidFill>
                  <a:schemeClr val="tx1"/>
                </a:solidFill>
                <a:effectLst/>
                <a:latin typeface="+mn-lt"/>
                <a:ea typeface="+mn-ea"/>
                <a:cs typeface="+mn-cs"/>
              </a:rPr>
              <a:t> está consumindo alguns recursos e, é claro, quanto mais </a:t>
            </a:r>
            <a:r>
              <a:rPr lang="pt-BR" sz="1200" b="0" kern="1200" dirty="0" err="1" smtClean="0">
                <a:solidFill>
                  <a:schemeClr val="tx1"/>
                </a:solidFill>
                <a:effectLst/>
                <a:latin typeface="+mn-lt"/>
                <a:ea typeface="+mn-ea"/>
                <a:cs typeface="+mn-cs"/>
              </a:rPr>
              <a:t>VMs</a:t>
            </a:r>
            <a:r>
              <a:rPr lang="pt-BR" sz="1200" b="0" kern="1200" dirty="0" smtClean="0">
                <a:solidFill>
                  <a:schemeClr val="tx1"/>
                </a:solidFill>
                <a:effectLst/>
                <a:latin typeface="+mn-lt"/>
                <a:ea typeface="+mn-ea"/>
                <a:cs typeface="+mn-cs"/>
              </a:rPr>
              <a:t> forem provisionadas, mais recursos serão </a:t>
            </a:r>
            <a:r>
              <a:rPr lang="pt-BR" sz="1200" b="0" kern="1200" dirty="0" smtClean="0">
                <a:solidFill>
                  <a:schemeClr val="tx1"/>
                </a:solidFill>
                <a:effectLst/>
                <a:latin typeface="+mn-lt"/>
                <a:ea typeface="+mn-ea"/>
                <a:cs typeface="+mn-cs"/>
              </a:rPr>
              <a:t>consumidos.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 </a:t>
            </a:r>
            <a:r>
              <a:rPr lang="pt-BR" sz="1200" b="0" kern="1200" dirty="0" smtClean="0">
                <a:solidFill>
                  <a:schemeClr val="tx1"/>
                </a:solidFill>
                <a:effectLst/>
                <a:latin typeface="+mn-lt"/>
                <a:ea typeface="+mn-ea"/>
                <a:cs typeface="+mn-cs"/>
              </a:rPr>
              <a:t>é aí que o modelo de </a:t>
            </a:r>
            <a:r>
              <a:rPr lang="pt-BR" sz="1200" b="1" kern="1200" dirty="0" smtClean="0">
                <a:solidFill>
                  <a:schemeClr val="tx1"/>
                </a:solidFill>
                <a:effectLst/>
                <a:latin typeface="+mn-lt"/>
                <a:ea typeface="+mn-ea"/>
                <a:cs typeface="+mn-cs"/>
              </a:rPr>
              <a:t>contêiner</a:t>
            </a:r>
            <a:r>
              <a:rPr lang="pt-BR" sz="1200" b="0" kern="1200" dirty="0" smtClean="0">
                <a:solidFill>
                  <a:schemeClr val="tx1"/>
                </a:solidFill>
                <a:effectLst/>
                <a:latin typeface="+mn-lt"/>
                <a:ea typeface="+mn-ea"/>
                <a:cs typeface="+mn-cs"/>
              </a:rPr>
              <a:t> recebe boa tração e é o </a:t>
            </a:r>
            <a:r>
              <a:rPr lang="pt-BR" sz="1200" b="0" kern="1200" dirty="0" smtClean="0">
                <a:solidFill>
                  <a:schemeClr val="tx1"/>
                </a:solidFill>
                <a:effectLst/>
                <a:latin typeface="+mn-lt"/>
                <a:ea typeface="+mn-ea"/>
                <a:cs typeface="+mn-cs"/>
              </a:rPr>
              <a:t>preferido.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1" kern="1200" dirty="0" err="1" smtClean="0">
                <a:solidFill>
                  <a:schemeClr val="tx1"/>
                </a:solidFill>
                <a:effectLst/>
                <a:latin typeface="+mn-lt"/>
                <a:ea typeface="+mn-ea"/>
                <a:cs typeface="+mn-cs"/>
              </a:rPr>
              <a:t>Docker</a:t>
            </a:r>
            <a:r>
              <a:rPr lang="pt-BR" sz="1200" b="0" kern="1200" dirty="0" smtClean="0">
                <a:solidFill>
                  <a:schemeClr val="tx1"/>
                </a:solidFill>
                <a:effectLst/>
                <a:latin typeface="+mn-lt"/>
                <a:ea typeface="+mn-ea"/>
                <a:cs typeface="+mn-cs"/>
              </a:rPr>
              <a:t> é uma implementação desse modelo.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76</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Outro problema comum tipicamente enfrentado com um modelo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determinar como fazer alterações nas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de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existentes quando outras pessoas a estão usando em </a:t>
            </a:r>
            <a:r>
              <a:rPr lang="pt-BR" sz="1200" b="0" kern="1200" dirty="0" smtClean="0">
                <a:solidFill>
                  <a:schemeClr val="tx1"/>
                </a:solidFill>
                <a:effectLst/>
                <a:latin typeface="+mn-lt"/>
                <a:ea typeface="+mn-ea"/>
                <a:cs typeface="+mn-cs"/>
              </a:rPr>
              <a:t>produção.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Fazer </a:t>
            </a:r>
            <a:r>
              <a:rPr lang="pt-BR" sz="1200" b="0" kern="1200" dirty="0" smtClean="0">
                <a:solidFill>
                  <a:schemeClr val="tx1"/>
                </a:solidFill>
                <a:effectLst/>
                <a:latin typeface="+mn-lt"/>
                <a:ea typeface="+mn-ea"/>
                <a:cs typeface="+mn-cs"/>
              </a:rPr>
              <a:t>alterações na API de </a:t>
            </a:r>
            <a:r>
              <a:rPr lang="pt-BR" sz="1200" b="0" kern="1200" dirty="0" err="1" smtClean="0">
                <a:solidFill>
                  <a:schemeClr val="tx1"/>
                </a:solidFill>
                <a:effectLst/>
                <a:latin typeface="+mn-lt"/>
                <a:ea typeface="+mn-ea"/>
                <a:cs typeface="+mn-cs"/>
              </a:rPr>
              <a:t>microserviço</a:t>
            </a:r>
            <a:r>
              <a:rPr lang="pt-BR" sz="1200" b="0" kern="1200" dirty="0" smtClean="0">
                <a:solidFill>
                  <a:schemeClr val="tx1"/>
                </a:solidFill>
                <a:effectLst/>
                <a:latin typeface="+mn-lt"/>
                <a:ea typeface="+mn-ea"/>
                <a:cs typeface="+mn-cs"/>
              </a:rPr>
              <a:t> pode quebrar o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que é dependente dele.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Existem diferentes maneiras de resolver esse problema.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Primeiro, </a:t>
            </a:r>
            <a:r>
              <a:rPr lang="pt-BR" sz="1200" b="0" kern="1200" dirty="0" err="1" smtClean="0">
                <a:solidFill>
                  <a:schemeClr val="tx1"/>
                </a:solidFill>
                <a:effectLst/>
                <a:latin typeface="+mn-lt"/>
                <a:ea typeface="+mn-ea"/>
                <a:cs typeface="+mn-cs"/>
              </a:rPr>
              <a:t>versione</a:t>
            </a:r>
            <a:r>
              <a:rPr lang="pt-BR" sz="1200" b="0" kern="1200" dirty="0" smtClean="0">
                <a:solidFill>
                  <a:schemeClr val="tx1"/>
                </a:solidFill>
                <a:effectLst/>
                <a:latin typeface="+mn-lt"/>
                <a:ea typeface="+mn-ea"/>
                <a:cs typeface="+mn-cs"/>
              </a:rPr>
              <a:t> a sua API e quando as alterações são necessárias para a API, implante a nova versão da API enquanto mantém a primeira versão </a:t>
            </a:r>
            <a:r>
              <a:rPr lang="pt-BR" sz="1200" b="0" kern="1200" dirty="0" smtClean="0">
                <a:solidFill>
                  <a:schemeClr val="tx1"/>
                </a:solidFill>
                <a:effectLst/>
                <a:latin typeface="+mn-lt"/>
                <a:ea typeface="+mn-ea"/>
                <a:cs typeface="+mn-cs"/>
              </a:rPr>
              <a:t>atualizada.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Os </a:t>
            </a:r>
            <a:r>
              <a:rPr lang="pt-BR" sz="1200" b="0" kern="1200" dirty="0" smtClean="0">
                <a:solidFill>
                  <a:schemeClr val="tx1"/>
                </a:solidFill>
                <a:effectLst/>
                <a:latin typeface="+mn-lt"/>
                <a:ea typeface="+mn-ea"/>
                <a:cs typeface="+mn-cs"/>
              </a:rPr>
              <a:t>serviços dependentes podem ser atualizados em seu próprio ritmo para usar a versão mais </a:t>
            </a:r>
            <a:r>
              <a:rPr lang="pt-BR" sz="1200" b="0" kern="1200" dirty="0" smtClean="0">
                <a:solidFill>
                  <a:schemeClr val="tx1"/>
                </a:solidFill>
                <a:effectLst/>
                <a:latin typeface="+mn-lt"/>
                <a:ea typeface="+mn-ea"/>
                <a:cs typeface="+mn-cs"/>
              </a:rPr>
              <a:t>recente.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Depois </a:t>
            </a:r>
            <a:r>
              <a:rPr lang="pt-BR" sz="1200" b="0" kern="1200" dirty="0" smtClean="0">
                <a:solidFill>
                  <a:schemeClr val="tx1"/>
                </a:solidFill>
                <a:effectLst/>
                <a:latin typeface="+mn-lt"/>
                <a:ea typeface="+mn-ea"/>
                <a:cs typeface="+mn-cs"/>
              </a:rPr>
              <a:t>que todos os serviços dependentes forem migrados para usar a nova versão do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alterado, ele poderá ser desativado.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 problema com esta abordagem é que se torna difícil manter as várias </a:t>
            </a:r>
            <a:r>
              <a:rPr lang="pt-BR" sz="1200" b="0" kern="1200" dirty="0" smtClean="0">
                <a:solidFill>
                  <a:schemeClr val="tx1"/>
                </a:solidFill>
                <a:effectLst/>
                <a:latin typeface="+mn-lt"/>
                <a:ea typeface="+mn-ea"/>
                <a:cs typeface="+mn-cs"/>
              </a:rPr>
              <a:t>versões.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Quaisquer </a:t>
            </a:r>
            <a:r>
              <a:rPr lang="pt-BR" sz="1200" b="0" kern="1200" dirty="0" smtClean="0">
                <a:solidFill>
                  <a:schemeClr val="tx1"/>
                </a:solidFill>
                <a:effectLst/>
                <a:latin typeface="+mn-lt"/>
                <a:ea typeface="+mn-ea"/>
                <a:cs typeface="+mn-cs"/>
              </a:rPr>
              <a:t>novas alterações ou correções de erros devem ser feitas em ambas as versões.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Por essa razão, uma abordagem alternativa pode ser considerada na qual outro </a:t>
            </a:r>
            <a:r>
              <a:rPr lang="pt-BR" sz="1200" b="0" i="0" kern="1200" dirty="0" err="1" smtClean="0">
                <a:solidFill>
                  <a:schemeClr val="tx1"/>
                </a:solidFill>
                <a:effectLst/>
                <a:latin typeface="+mn-lt"/>
                <a:ea typeface="+mn-ea"/>
                <a:cs typeface="+mn-cs"/>
              </a:rPr>
              <a:t>end</a:t>
            </a:r>
            <a:r>
              <a:rPr lang="pt-BR" sz="1200" b="0" i="0" kern="1200" dirty="0" smtClean="0">
                <a:solidFill>
                  <a:schemeClr val="tx1"/>
                </a:solidFill>
                <a:effectLst/>
                <a:latin typeface="+mn-lt"/>
                <a:ea typeface="+mn-ea"/>
                <a:cs typeface="+mn-cs"/>
              </a:rPr>
              <a:t>-point </a:t>
            </a:r>
            <a:r>
              <a:rPr lang="pt-BR" sz="1200" b="0" kern="1200" dirty="0" smtClean="0">
                <a:solidFill>
                  <a:schemeClr val="tx1"/>
                </a:solidFill>
                <a:effectLst/>
                <a:latin typeface="+mn-lt"/>
                <a:ea typeface="+mn-ea"/>
                <a:cs typeface="+mn-cs"/>
              </a:rPr>
              <a:t>é implementado no mesmo serviço quando as mudanças são </a:t>
            </a:r>
            <a:r>
              <a:rPr lang="pt-BR" sz="1200" b="0" kern="1200" dirty="0" smtClean="0">
                <a:solidFill>
                  <a:schemeClr val="tx1"/>
                </a:solidFill>
                <a:effectLst/>
                <a:latin typeface="+mn-lt"/>
                <a:ea typeface="+mn-ea"/>
                <a:cs typeface="+mn-cs"/>
              </a:rPr>
              <a:t>necessárias.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Depois </a:t>
            </a:r>
            <a:r>
              <a:rPr lang="pt-BR" sz="1200" b="0" kern="1200" dirty="0" smtClean="0">
                <a:solidFill>
                  <a:schemeClr val="tx1"/>
                </a:solidFill>
                <a:effectLst/>
                <a:latin typeface="+mn-lt"/>
                <a:ea typeface="+mn-ea"/>
                <a:cs typeface="+mn-cs"/>
              </a:rPr>
              <a:t>que o novo </a:t>
            </a:r>
            <a:r>
              <a:rPr lang="pt-BR" sz="1200" b="0" i="0" kern="1200" dirty="0" err="1" smtClean="0">
                <a:solidFill>
                  <a:schemeClr val="tx1"/>
                </a:solidFill>
                <a:effectLst/>
                <a:latin typeface="+mn-lt"/>
                <a:ea typeface="+mn-ea"/>
                <a:cs typeface="+mn-cs"/>
              </a:rPr>
              <a:t>end</a:t>
            </a:r>
            <a:r>
              <a:rPr lang="pt-BR" sz="1200" b="0" i="0" kern="1200" dirty="0" smtClean="0">
                <a:solidFill>
                  <a:schemeClr val="tx1"/>
                </a:solidFill>
                <a:effectLst/>
                <a:latin typeface="+mn-lt"/>
                <a:ea typeface="+mn-ea"/>
                <a:cs typeface="+mn-cs"/>
              </a:rPr>
              <a:t>-point </a:t>
            </a:r>
            <a:r>
              <a:rPr lang="pt-BR" sz="1200" b="0" kern="1200" dirty="0" smtClean="0">
                <a:solidFill>
                  <a:schemeClr val="tx1"/>
                </a:solidFill>
                <a:effectLst/>
                <a:latin typeface="+mn-lt"/>
                <a:ea typeface="+mn-ea"/>
                <a:cs typeface="+mn-cs"/>
              </a:rPr>
              <a:t>estiver sendo totalmente utilizado por todos os serviços, o </a:t>
            </a:r>
            <a:r>
              <a:rPr lang="pt-BR" sz="1200" b="0" i="0" kern="1200" dirty="0" err="1" smtClean="0">
                <a:solidFill>
                  <a:schemeClr val="tx1"/>
                </a:solidFill>
                <a:effectLst/>
                <a:latin typeface="+mn-lt"/>
                <a:ea typeface="+mn-ea"/>
                <a:cs typeface="+mn-cs"/>
              </a:rPr>
              <a:t>end</a:t>
            </a:r>
            <a:r>
              <a:rPr lang="pt-BR" sz="1200" b="0" i="0" kern="1200" dirty="0" smtClean="0">
                <a:solidFill>
                  <a:schemeClr val="tx1"/>
                </a:solidFill>
                <a:effectLst/>
                <a:latin typeface="+mn-lt"/>
                <a:ea typeface="+mn-ea"/>
                <a:cs typeface="+mn-cs"/>
              </a:rPr>
              <a:t>-point </a:t>
            </a:r>
            <a:r>
              <a:rPr lang="pt-BR" sz="1200" b="0" kern="1200" dirty="0" smtClean="0">
                <a:solidFill>
                  <a:schemeClr val="tx1"/>
                </a:solidFill>
                <a:effectLst/>
                <a:latin typeface="+mn-lt"/>
                <a:ea typeface="+mn-ea"/>
                <a:cs typeface="+mn-cs"/>
              </a:rPr>
              <a:t>antigo poderá ser excluído.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vantagem dessa abordagem é que é mais fácil manter o serviço, pois sempre haverá apenas uma versão da API em execução.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77</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Quando várias equipes cuidam de diferentes serviços de forma independente, é melhor introduzir alguns padrões e melhores práticas - tratamento de erros, por </a:t>
            </a:r>
            <a:r>
              <a:rPr lang="pt-BR" sz="1200" b="0" kern="1200" dirty="0" smtClean="0">
                <a:solidFill>
                  <a:schemeClr val="tx1"/>
                </a:solidFill>
                <a:effectLst/>
                <a:latin typeface="+mn-lt"/>
                <a:ea typeface="+mn-ea"/>
                <a:cs typeface="+mn-cs"/>
              </a:rPr>
              <a:t>exemplo.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Como </a:t>
            </a:r>
            <a:r>
              <a:rPr lang="pt-BR" sz="1200" b="0" kern="1200" dirty="0" smtClean="0">
                <a:solidFill>
                  <a:schemeClr val="tx1"/>
                </a:solidFill>
                <a:effectLst/>
                <a:latin typeface="+mn-lt"/>
                <a:ea typeface="+mn-ea"/>
                <a:cs typeface="+mn-cs"/>
              </a:rPr>
              <a:t>seria de se esperar, os padrões e as melhores práticas não são fornecidos, cada serviço provavelmente lidaria com erros de maneira diferente e, sem dúvida, uma quantidade significativa de código desnecessário seria gravada.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Criar padrões como o Guia de Estilo da API do </a:t>
            </a:r>
            <a:r>
              <a:rPr lang="pt-BR" sz="1200" b="0" kern="1200" dirty="0" err="1" smtClean="0">
                <a:solidFill>
                  <a:schemeClr val="tx1"/>
                </a:solidFill>
                <a:effectLst/>
                <a:latin typeface="+mn-lt"/>
                <a:ea typeface="+mn-ea"/>
                <a:cs typeface="+mn-cs"/>
              </a:rPr>
              <a:t>PayPal</a:t>
            </a:r>
            <a:r>
              <a:rPr lang="pt-BR" sz="1200" b="0" kern="1200" dirty="0" smtClean="0">
                <a:solidFill>
                  <a:schemeClr val="tx1"/>
                </a:solidFill>
                <a:effectLst/>
                <a:latin typeface="+mn-lt"/>
                <a:ea typeface="+mn-ea"/>
                <a:cs typeface="+mn-cs"/>
              </a:rPr>
              <a:t> é sempre útil em longo </a:t>
            </a:r>
            <a:r>
              <a:rPr lang="pt-BR" sz="1200" b="0" kern="1200" dirty="0" smtClean="0">
                <a:solidFill>
                  <a:schemeClr val="tx1"/>
                </a:solidFill>
                <a:effectLst/>
                <a:latin typeface="+mn-lt"/>
                <a:ea typeface="+mn-ea"/>
                <a:cs typeface="+mn-cs"/>
              </a:rPr>
              <a:t>prazo.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Também </a:t>
            </a:r>
            <a:r>
              <a:rPr lang="pt-BR" sz="1200" b="0" kern="1200" dirty="0" smtClean="0">
                <a:solidFill>
                  <a:schemeClr val="tx1"/>
                </a:solidFill>
                <a:effectLst/>
                <a:latin typeface="+mn-lt"/>
                <a:ea typeface="+mn-ea"/>
                <a:cs typeface="+mn-cs"/>
              </a:rPr>
              <a:t>é importante informar aos outros o que uma API faz e a documentação da API sempre deve ser feita ao </a:t>
            </a:r>
            <a:r>
              <a:rPr lang="pt-BR" sz="1200" b="0" kern="1200" dirty="0" smtClean="0">
                <a:solidFill>
                  <a:schemeClr val="tx1"/>
                </a:solidFill>
                <a:effectLst/>
                <a:latin typeface="+mn-lt"/>
                <a:ea typeface="+mn-ea"/>
                <a:cs typeface="+mn-cs"/>
              </a:rPr>
              <a:t>criá-la.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Existem </a:t>
            </a:r>
            <a:r>
              <a:rPr lang="pt-BR" sz="1200" b="0" kern="1200" dirty="0" smtClean="0">
                <a:solidFill>
                  <a:schemeClr val="tx1"/>
                </a:solidFill>
                <a:effectLst/>
                <a:latin typeface="+mn-lt"/>
                <a:ea typeface="+mn-ea"/>
                <a:cs typeface="+mn-cs"/>
              </a:rPr>
              <a:t>ferramentas como o </a:t>
            </a:r>
            <a:r>
              <a:rPr lang="pt-BR" sz="1200" b="0" kern="1200" dirty="0" err="1" smtClean="0">
                <a:solidFill>
                  <a:schemeClr val="tx1"/>
                </a:solidFill>
                <a:effectLst/>
                <a:latin typeface="+mn-lt"/>
                <a:ea typeface="+mn-ea"/>
                <a:cs typeface="+mn-cs"/>
              </a:rPr>
              <a:t>Swagger</a:t>
            </a:r>
            <a:r>
              <a:rPr lang="pt-BR" sz="1200" b="0" kern="1200" dirty="0" smtClean="0">
                <a:solidFill>
                  <a:schemeClr val="tx1"/>
                </a:solidFill>
                <a:effectLst/>
                <a:latin typeface="+mn-lt"/>
                <a:ea typeface="+mn-ea"/>
                <a:cs typeface="+mn-cs"/>
              </a:rPr>
              <a:t>, que são muito úteis para auxiliar no desenvolvimento em todo o ciclo de vida da API, desde o design e a documentação até o teste e a </a:t>
            </a:r>
            <a:r>
              <a:rPr lang="pt-BR" sz="1200" b="0" kern="1200" dirty="0" smtClean="0">
                <a:solidFill>
                  <a:schemeClr val="tx1"/>
                </a:solidFill>
                <a:effectLst/>
                <a:latin typeface="+mn-lt"/>
                <a:ea typeface="+mn-ea"/>
                <a:cs typeface="+mn-cs"/>
              </a:rPr>
              <a:t>implantação.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capacidade de criar </a:t>
            </a:r>
            <a:r>
              <a:rPr lang="pt-BR" sz="1200" b="0" kern="1200" dirty="0" err="1" smtClean="0">
                <a:solidFill>
                  <a:schemeClr val="tx1"/>
                </a:solidFill>
                <a:effectLst/>
                <a:latin typeface="+mn-lt"/>
                <a:ea typeface="+mn-ea"/>
                <a:cs typeface="+mn-cs"/>
              </a:rPr>
              <a:t>metadados</a:t>
            </a:r>
            <a:r>
              <a:rPr lang="pt-BR" sz="1200" b="0" kern="1200" dirty="0" smtClean="0">
                <a:solidFill>
                  <a:schemeClr val="tx1"/>
                </a:solidFill>
                <a:effectLst/>
                <a:latin typeface="+mn-lt"/>
                <a:ea typeface="+mn-ea"/>
                <a:cs typeface="+mn-cs"/>
              </a:rPr>
              <a:t> para sua API e permitir que os usuários aproveitem, permite que eles saibam mais e usem-na com mais eficiência.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78</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ao longo do tempo, cada serviço começa dependendo de mais e mais </a:t>
            </a:r>
            <a:r>
              <a:rPr lang="pt-BR" sz="1200" b="0" kern="1200" dirty="0" smtClean="0">
                <a:solidFill>
                  <a:schemeClr val="tx1"/>
                </a:solidFill>
                <a:effectLst/>
                <a:latin typeface="+mn-lt"/>
                <a:ea typeface="+mn-ea"/>
                <a:cs typeface="+mn-cs"/>
              </a:rPr>
              <a:t>serviços.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a:t>
            </a:r>
            <a:r>
              <a:rPr lang="pt-BR" sz="1200" b="0" kern="1200" dirty="0" smtClean="0">
                <a:solidFill>
                  <a:schemeClr val="tx1"/>
                </a:solidFill>
                <a:effectLst/>
                <a:latin typeface="+mn-lt"/>
                <a:ea typeface="+mn-ea"/>
                <a:cs typeface="+mn-cs"/>
              </a:rPr>
              <a:t>pode introduzir mais problemas à medida que os serviços aumentam, por exemplo, o número de instâncias de serviço e seus locais (host + porta) podem mudar </a:t>
            </a:r>
            <a:r>
              <a:rPr lang="pt-BR" sz="1200" b="0" kern="1200" dirty="0" smtClean="0">
                <a:solidFill>
                  <a:schemeClr val="tx1"/>
                </a:solidFill>
                <a:effectLst/>
                <a:latin typeface="+mn-lt"/>
                <a:ea typeface="+mn-ea"/>
                <a:cs typeface="+mn-cs"/>
              </a:rPr>
              <a:t>dinamicamente.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os protocolos e o formato em que os dados são compartilhados podem variar de serviço para serviço.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É aqui que os Gateways de API e a Descoberta de serviços se tornam muito </a:t>
            </a:r>
            <a:r>
              <a:rPr lang="pt-BR" sz="1200" b="0" kern="1200" dirty="0" smtClean="0">
                <a:solidFill>
                  <a:schemeClr val="tx1"/>
                </a:solidFill>
                <a:effectLst/>
                <a:latin typeface="+mn-lt"/>
                <a:ea typeface="+mn-ea"/>
                <a:cs typeface="+mn-cs"/>
              </a:rPr>
              <a:t>úteis.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implementação de um gateway de API se torna um ponto de entrada único para todos os clientes, e os gateways de API podem expor uma API diferente para cada cliente.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gateway de API também pode implementar segurança, como verificar se o cliente está autorizado a executar a </a:t>
            </a:r>
            <a:r>
              <a:rPr lang="pt-BR" sz="1200" b="0" kern="1200" dirty="0" smtClean="0">
                <a:solidFill>
                  <a:schemeClr val="tx1"/>
                </a:solidFill>
                <a:effectLst/>
                <a:latin typeface="+mn-lt"/>
                <a:ea typeface="+mn-ea"/>
                <a:cs typeface="+mn-cs"/>
              </a:rPr>
              <a:t>solicitação.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Existem </a:t>
            </a:r>
            <a:r>
              <a:rPr lang="pt-BR" sz="1200" b="0" kern="1200" dirty="0" smtClean="0">
                <a:solidFill>
                  <a:schemeClr val="tx1"/>
                </a:solidFill>
                <a:effectLst/>
                <a:latin typeface="+mn-lt"/>
                <a:ea typeface="+mn-ea"/>
                <a:cs typeface="+mn-cs"/>
              </a:rPr>
              <a:t>algumas ferramentas como o </a:t>
            </a:r>
            <a:r>
              <a:rPr lang="pt-BR" sz="1200" b="0" kern="1200" dirty="0" err="1" smtClean="0">
                <a:solidFill>
                  <a:schemeClr val="tx1"/>
                </a:solidFill>
                <a:effectLst/>
                <a:latin typeface="+mn-lt"/>
                <a:ea typeface="+mn-ea"/>
                <a:cs typeface="+mn-cs"/>
              </a:rPr>
              <a:t>Zookeeper</a:t>
            </a:r>
            <a:r>
              <a:rPr lang="pt-BR" sz="1200" b="0" kern="1200" dirty="0" smtClean="0">
                <a:solidFill>
                  <a:schemeClr val="tx1"/>
                </a:solidFill>
                <a:effectLst/>
                <a:latin typeface="+mn-lt"/>
                <a:ea typeface="+mn-ea"/>
                <a:cs typeface="+mn-cs"/>
              </a:rPr>
              <a:t>, que podem ser usadas para a Descoberta de Serviço (embora não tenha sido construída para esse propósito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Existem </a:t>
            </a:r>
            <a:r>
              <a:rPr lang="pt-BR" sz="1200" b="0" kern="1200" dirty="0" smtClean="0">
                <a:solidFill>
                  <a:schemeClr val="tx1"/>
                </a:solidFill>
                <a:effectLst/>
                <a:latin typeface="+mn-lt"/>
                <a:ea typeface="+mn-ea"/>
                <a:cs typeface="+mn-cs"/>
              </a:rPr>
              <a:t>muito mais ferramentas modernas, como o </a:t>
            </a:r>
            <a:r>
              <a:rPr lang="pt-BR" sz="1200" b="0" kern="1200" dirty="0" err="1" smtClean="0">
                <a:solidFill>
                  <a:schemeClr val="tx1"/>
                </a:solidFill>
                <a:effectLst/>
                <a:latin typeface="+mn-lt"/>
                <a:ea typeface="+mn-ea"/>
                <a:cs typeface="+mn-cs"/>
              </a:rPr>
              <a:t>etcd</a:t>
            </a:r>
            <a:r>
              <a:rPr lang="pt-BR" sz="1200" b="0" kern="1200" dirty="0" smtClean="0">
                <a:solidFill>
                  <a:schemeClr val="tx1"/>
                </a:solidFill>
                <a:effectLst/>
                <a:latin typeface="+mn-lt"/>
                <a:ea typeface="+mn-ea"/>
                <a:cs typeface="+mn-cs"/>
              </a:rPr>
              <a:t> e o Cônsul de </a:t>
            </a:r>
            <a:r>
              <a:rPr lang="pt-BR" sz="1200" b="0" kern="1200" dirty="0" err="1" smtClean="0">
                <a:solidFill>
                  <a:schemeClr val="tx1"/>
                </a:solidFill>
                <a:effectLst/>
                <a:latin typeface="+mn-lt"/>
                <a:ea typeface="+mn-ea"/>
                <a:cs typeface="+mn-cs"/>
              </a:rPr>
              <a:t>Hashicorp</a:t>
            </a:r>
            <a:r>
              <a:rPr lang="pt-BR" sz="1200" b="0" kern="1200" dirty="0" smtClean="0">
                <a:solidFill>
                  <a:schemeClr val="tx1"/>
                </a:solidFill>
                <a:effectLst/>
                <a:latin typeface="+mn-lt"/>
                <a:ea typeface="+mn-ea"/>
                <a:cs typeface="+mn-cs"/>
              </a:rPr>
              <a:t>, que tratam a Descoberta de Serviços como um cidadão de primeira classe e definitivamente vale a pena olhar para esse problema.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79</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 ponto importante a entender é que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não são </a:t>
            </a:r>
            <a:r>
              <a:rPr lang="pt-BR" sz="1200" b="0" kern="1200" dirty="0" err="1" smtClean="0">
                <a:solidFill>
                  <a:schemeClr val="tx1"/>
                </a:solidFill>
                <a:effectLst/>
                <a:latin typeface="+mn-lt"/>
                <a:ea typeface="+mn-ea"/>
                <a:cs typeface="+mn-cs"/>
              </a:rPr>
              <a:t>resilientes</a:t>
            </a:r>
            <a:r>
              <a:rPr lang="pt-BR" sz="1200" b="0" kern="1200" dirty="0" smtClean="0">
                <a:solidFill>
                  <a:schemeClr val="tx1"/>
                </a:solidFill>
                <a:effectLst/>
                <a:latin typeface="+mn-lt"/>
                <a:ea typeface="+mn-ea"/>
                <a:cs typeface="+mn-cs"/>
              </a:rPr>
              <a:t> por padrão. Haverá falhas nos </a:t>
            </a:r>
            <a:r>
              <a:rPr lang="pt-BR" sz="1200" b="0" kern="1200" dirty="0" smtClean="0">
                <a:solidFill>
                  <a:schemeClr val="tx1"/>
                </a:solidFill>
                <a:effectLst/>
                <a:latin typeface="+mn-lt"/>
                <a:ea typeface="+mn-ea"/>
                <a:cs typeface="+mn-cs"/>
              </a:rPr>
              <a:t>serviços.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Falhas </a:t>
            </a:r>
            <a:r>
              <a:rPr lang="pt-BR" sz="1200" b="0" kern="1200" dirty="0" smtClean="0">
                <a:solidFill>
                  <a:schemeClr val="tx1"/>
                </a:solidFill>
                <a:effectLst/>
                <a:latin typeface="+mn-lt"/>
                <a:ea typeface="+mn-ea"/>
                <a:cs typeface="+mn-cs"/>
              </a:rPr>
              <a:t>podem acontecer devido a falhas nos serviços </a:t>
            </a:r>
            <a:r>
              <a:rPr lang="pt-BR" sz="1200" b="0" kern="1200" dirty="0" smtClean="0">
                <a:solidFill>
                  <a:schemeClr val="tx1"/>
                </a:solidFill>
                <a:effectLst/>
                <a:latin typeface="+mn-lt"/>
                <a:ea typeface="+mn-ea"/>
                <a:cs typeface="+mn-cs"/>
              </a:rPr>
              <a:t>dependentes.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as falhas podem surgir por vários motivos, como erros no código, tempos limite de rede, etc.</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que é crítico em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garantir que todo o sistema não seja afetado ou diminua quando houver erros em uma parte individual do sistema.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Existem padrões como </a:t>
            </a:r>
            <a:r>
              <a:rPr lang="pt-BR" sz="1200" b="0" kern="1200" dirty="0" err="1" smtClean="0">
                <a:solidFill>
                  <a:schemeClr val="tx1"/>
                </a:solidFill>
                <a:effectLst/>
                <a:latin typeface="+mn-lt"/>
                <a:ea typeface="+mn-ea"/>
                <a:cs typeface="+mn-cs"/>
              </a:rPr>
              <a:t>Bulkhead</a:t>
            </a:r>
            <a:r>
              <a:rPr lang="pt-BR" sz="1200" b="0" kern="1200" dirty="0" smtClean="0">
                <a:solidFill>
                  <a:schemeClr val="tx1"/>
                </a:solidFill>
                <a:effectLst/>
                <a:latin typeface="+mn-lt"/>
                <a:ea typeface="+mn-ea"/>
                <a:cs typeface="+mn-cs"/>
              </a:rPr>
              <a:t> e </a:t>
            </a:r>
            <a:r>
              <a:rPr lang="pt-BR" sz="1200" b="0" kern="1200" dirty="0" err="1" smtClean="0">
                <a:solidFill>
                  <a:schemeClr val="tx1"/>
                </a:solidFill>
                <a:effectLst/>
                <a:latin typeface="+mn-lt"/>
                <a:ea typeface="+mn-ea"/>
                <a:cs typeface="+mn-cs"/>
              </a:rPr>
              <a:t>Circuits</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Breaker</a:t>
            </a:r>
            <a:r>
              <a:rPr lang="pt-BR" sz="1200" b="0" kern="1200" dirty="0" smtClean="0">
                <a:solidFill>
                  <a:schemeClr val="tx1"/>
                </a:solidFill>
                <a:effectLst/>
                <a:latin typeface="+mn-lt"/>
                <a:ea typeface="+mn-ea"/>
                <a:cs typeface="+mn-cs"/>
              </a:rPr>
              <a:t>, que podem ajudar você a obter uma melhor resiliência</a:t>
            </a:r>
            <a:r>
              <a:rPr lang="pt-BR" sz="1200" b="0" kern="1200" dirty="0" smtClean="0">
                <a:solidFill>
                  <a:schemeClr val="tx1"/>
                </a:solidFill>
                <a:effectLst/>
                <a:latin typeface="+mn-lt"/>
                <a:ea typeface="+mn-ea"/>
                <a:cs typeface="+mn-cs"/>
              </a:rPr>
              <a:t>.</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80</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err="1" smtClean="0">
                <a:solidFill>
                  <a:schemeClr val="tx1"/>
                </a:solidFill>
                <a:effectLst/>
                <a:latin typeface="+mn-lt"/>
                <a:ea typeface="+mn-ea"/>
                <a:cs typeface="+mn-cs"/>
              </a:rPr>
              <a:t>Bulkhead</a:t>
            </a:r>
            <a:r>
              <a:rPr lang="pt-BR" sz="1200" b="1"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(Anteparo)</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padrão </a:t>
            </a:r>
            <a:r>
              <a:rPr lang="pt-BR" sz="1200" b="0" kern="1200" dirty="0" err="1" smtClean="0">
                <a:solidFill>
                  <a:schemeClr val="tx1"/>
                </a:solidFill>
                <a:effectLst/>
                <a:latin typeface="+mn-lt"/>
                <a:ea typeface="+mn-ea"/>
                <a:cs typeface="+mn-cs"/>
              </a:rPr>
              <a:t>Bulkhead</a:t>
            </a:r>
            <a:r>
              <a:rPr lang="pt-BR" sz="1200" b="0" kern="1200" dirty="0" smtClean="0">
                <a:solidFill>
                  <a:schemeClr val="tx1"/>
                </a:solidFill>
                <a:effectLst/>
                <a:latin typeface="+mn-lt"/>
                <a:ea typeface="+mn-ea"/>
                <a:cs typeface="+mn-cs"/>
              </a:rPr>
              <a:t> isola os elementos de um aplicativo em pools, de modo que, se um deles falhar, os outros continuarão a </a:t>
            </a:r>
            <a:r>
              <a:rPr lang="pt-BR" sz="1200" b="0" kern="1200" dirty="0" smtClean="0">
                <a:solidFill>
                  <a:schemeClr val="tx1"/>
                </a:solidFill>
                <a:effectLst/>
                <a:latin typeface="+mn-lt"/>
                <a:ea typeface="+mn-ea"/>
                <a:cs typeface="+mn-cs"/>
              </a:rPr>
              <a:t>funcionar.</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padrão é chamado </a:t>
            </a:r>
            <a:r>
              <a:rPr lang="pt-BR" sz="1200" b="0" kern="1200" dirty="0" err="1" smtClean="0">
                <a:solidFill>
                  <a:schemeClr val="tx1"/>
                </a:solidFill>
                <a:effectLst/>
                <a:latin typeface="+mn-lt"/>
                <a:ea typeface="+mn-ea"/>
                <a:cs typeface="+mn-cs"/>
              </a:rPr>
              <a:t>Bulkhead</a:t>
            </a:r>
            <a:r>
              <a:rPr lang="pt-BR" sz="1200" b="0" kern="1200" dirty="0" smtClean="0">
                <a:solidFill>
                  <a:schemeClr val="tx1"/>
                </a:solidFill>
                <a:effectLst/>
                <a:latin typeface="+mn-lt"/>
                <a:ea typeface="+mn-ea"/>
                <a:cs typeface="+mn-cs"/>
              </a:rPr>
              <a:t> porque se assemelha às partições seccionadas do casco de um </a:t>
            </a:r>
            <a:r>
              <a:rPr lang="pt-BR" sz="1200" b="0" kern="1200" dirty="0" smtClean="0">
                <a:solidFill>
                  <a:schemeClr val="tx1"/>
                </a:solidFill>
                <a:effectLst/>
                <a:latin typeface="+mn-lt"/>
                <a:ea typeface="+mn-ea"/>
                <a:cs typeface="+mn-cs"/>
              </a:rPr>
              <a:t>navio.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Se </a:t>
            </a:r>
            <a:r>
              <a:rPr lang="pt-BR" sz="1200" b="0" kern="1200" dirty="0" smtClean="0">
                <a:solidFill>
                  <a:schemeClr val="tx1"/>
                </a:solidFill>
                <a:effectLst/>
                <a:latin typeface="+mn-lt"/>
                <a:ea typeface="+mn-ea"/>
                <a:cs typeface="+mn-cs"/>
              </a:rPr>
              <a:t>o casco de um navio estiver comprometido, apenas a seção danificada se enche de água, o que impede que o navio afunde</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81</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err="1" smtClean="0">
                <a:solidFill>
                  <a:schemeClr val="tx1"/>
                </a:solidFill>
                <a:effectLst/>
                <a:latin typeface="+mn-lt"/>
                <a:ea typeface="+mn-ea"/>
                <a:cs typeface="+mn-cs"/>
              </a:rPr>
              <a:t>Circuit</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Breaker</a:t>
            </a:r>
            <a:r>
              <a:rPr lang="pt-BR" sz="1200" b="1" kern="1200" dirty="0" smtClean="0">
                <a:solidFill>
                  <a:schemeClr val="tx1"/>
                </a:solidFill>
                <a:effectLst/>
                <a:latin typeface="+mn-lt"/>
                <a:ea typeface="+mn-ea"/>
                <a:cs typeface="+mn-cs"/>
              </a:rPr>
              <a:t> (Disjuntor)</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padrão de disjuntor envolve uma chamada de função protegida em um objeto de disjuntor, que monitora </a:t>
            </a:r>
            <a:r>
              <a:rPr lang="pt-BR" sz="1200" b="0" kern="1200" dirty="0" smtClean="0">
                <a:solidFill>
                  <a:schemeClr val="tx1"/>
                </a:solidFill>
                <a:effectLst/>
                <a:latin typeface="+mn-lt"/>
                <a:ea typeface="+mn-ea"/>
                <a:cs typeface="+mn-cs"/>
              </a:rPr>
              <a:t>falhas.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Uma </a:t>
            </a:r>
            <a:r>
              <a:rPr lang="pt-BR" sz="1200" b="0" kern="1200" dirty="0" smtClean="0">
                <a:solidFill>
                  <a:schemeClr val="tx1"/>
                </a:solidFill>
                <a:effectLst/>
                <a:latin typeface="+mn-lt"/>
                <a:ea typeface="+mn-ea"/>
                <a:cs typeface="+mn-cs"/>
              </a:rPr>
              <a:t>vez que uma falha atravessa o limite, o disjuntor desarma e todas as outras chamadas para o disjuntor retornam com um erro, sem que a chamada protegida seja feita para um determinado tempo limite configurado.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Depois que o tempo limite expira, algumas chamadas são permitidas pelo disjuntor para passar e, se elas tiverem êxito, o disjuntor retomará um estado </a:t>
            </a:r>
            <a:r>
              <a:rPr lang="pt-BR" sz="1200" b="0" kern="1200" dirty="0" smtClean="0">
                <a:solidFill>
                  <a:schemeClr val="tx1"/>
                </a:solidFill>
                <a:effectLst/>
                <a:latin typeface="+mn-lt"/>
                <a:ea typeface="+mn-ea"/>
                <a:cs typeface="+mn-cs"/>
              </a:rPr>
              <a:t>normal.</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Durante </a:t>
            </a:r>
            <a:r>
              <a:rPr lang="pt-BR" sz="1200" b="0" kern="1200" dirty="0" smtClean="0">
                <a:solidFill>
                  <a:schemeClr val="tx1"/>
                </a:solidFill>
                <a:effectLst/>
                <a:latin typeface="+mn-lt"/>
                <a:ea typeface="+mn-ea"/>
                <a:cs typeface="+mn-cs"/>
              </a:rPr>
              <a:t>o período em que o disjuntor falhou, os usuários podem ser notificados de que uma determinada parte do sistema está quebrada e o restante do sistema ainda pode ser usado.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Esteja ciente de que fornecer o nível necessário de resiliência para um aplicativo pode ser um desafio multidimensional.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82</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Os </a:t>
            </a:r>
            <a:r>
              <a:rPr lang="pt-BR" dirty="0" err="1" smtClean="0"/>
              <a:t>microsserviços</a:t>
            </a:r>
            <a:r>
              <a:rPr lang="pt-BR" dirty="0" smtClean="0"/>
              <a:t> são distribuídos por natureza e o monitoramento e o registro de serviços individuais podem ser um </a:t>
            </a:r>
            <a:r>
              <a:rPr lang="pt-BR" dirty="0" smtClean="0"/>
              <a:t>desafio.</a:t>
            </a:r>
          </a:p>
          <a:p>
            <a:endParaRPr lang="pt-BR" dirty="0" smtClean="0"/>
          </a:p>
          <a:p>
            <a:r>
              <a:rPr lang="pt-BR" dirty="0" smtClean="0"/>
              <a:t>É </a:t>
            </a:r>
            <a:r>
              <a:rPr lang="pt-BR" dirty="0" smtClean="0"/>
              <a:t>difícil passar e correlacionar logs de cada instância de serviço e descobrir erros </a:t>
            </a:r>
            <a:r>
              <a:rPr lang="pt-BR" dirty="0" smtClean="0"/>
              <a:t>individuais.</a:t>
            </a:r>
          </a:p>
          <a:p>
            <a:endParaRPr lang="pt-BR" dirty="0" smtClean="0"/>
          </a:p>
          <a:p>
            <a:r>
              <a:rPr lang="pt-BR" dirty="0" smtClean="0"/>
              <a:t>Assim </a:t>
            </a:r>
            <a:r>
              <a:rPr lang="pt-BR" dirty="0" smtClean="0"/>
              <a:t>como nas aplicações monolíticas, não há um único local para monitorar </a:t>
            </a:r>
            <a:r>
              <a:rPr lang="pt-BR" dirty="0" err="1" smtClean="0"/>
              <a:t>microsserviços</a:t>
            </a:r>
            <a:r>
              <a:rPr lang="pt-BR" dirty="0" smtClean="0"/>
              <a:t>.</a:t>
            </a:r>
            <a:endParaRPr lang="pt-BR" dirty="0" smtClean="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83</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Agregação </a:t>
            </a:r>
            <a:r>
              <a:rPr lang="pt-BR" dirty="0" smtClean="0"/>
              <a:t>de Log</a:t>
            </a:r>
          </a:p>
          <a:p>
            <a:endParaRPr lang="pt-BR" dirty="0" smtClean="0"/>
          </a:p>
          <a:p>
            <a:r>
              <a:rPr lang="pt-BR" dirty="0" smtClean="0"/>
              <a:t>Para resolver esses problemas, uma abordagem preferencial é aproveitar um serviço de registro centralizado que agregue logs de cada instância de </a:t>
            </a:r>
            <a:r>
              <a:rPr lang="pt-BR" dirty="0" smtClean="0"/>
              <a:t>serviço.</a:t>
            </a:r>
          </a:p>
          <a:p>
            <a:endParaRPr lang="pt-BR" dirty="0" smtClean="0"/>
          </a:p>
          <a:p>
            <a:r>
              <a:rPr lang="pt-BR" dirty="0" smtClean="0"/>
              <a:t>Os </a:t>
            </a:r>
            <a:r>
              <a:rPr lang="pt-BR" dirty="0" smtClean="0"/>
              <a:t>usuários podem pesquisar por esses registros a partir de um ponto centralizado e configurar alertas quando certas mensagens aparecerem.</a:t>
            </a:r>
          </a:p>
          <a:p>
            <a:endParaRPr lang="pt-BR" dirty="0" smtClean="0"/>
          </a:p>
          <a:p>
            <a:r>
              <a:rPr lang="pt-BR" dirty="0" smtClean="0"/>
              <a:t>Ferramentas padrão estão disponíveis e amplamente utilizadas por várias </a:t>
            </a:r>
            <a:r>
              <a:rPr lang="pt-BR" dirty="0" smtClean="0"/>
              <a:t>empresas.</a:t>
            </a:r>
          </a:p>
          <a:p>
            <a:endParaRPr lang="pt-BR" dirty="0" smtClean="0"/>
          </a:p>
          <a:p>
            <a:r>
              <a:rPr lang="pt-BR" dirty="0" smtClean="0"/>
              <a:t>O </a:t>
            </a:r>
            <a:r>
              <a:rPr lang="pt-BR" dirty="0" smtClean="0"/>
              <a:t>ELK </a:t>
            </a:r>
            <a:r>
              <a:rPr lang="pt-BR" dirty="0" err="1" smtClean="0"/>
              <a:t>Stack</a:t>
            </a:r>
            <a:r>
              <a:rPr lang="pt-BR" dirty="0" smtClean="0"/>
              <a:t> é a solução usada com mais </a:t>
            </a:r>
            <a:r>
              <a:rPr lang="pt-BR" dirty="0" err="1" smtClean="0"/>
              <a:t>freqüência</a:t>
            </a:r>
            <a:r>
              <a:rPr lang="pt-BR" dirty="0" smtClean="0"/>
              <a:t>, onde o </a:t>
            </a:r>
            <a:r>
              <a:rPr lang="pt-BR" dirty="0" err="1" smtClean="0"/>
              <a:t>daemon</a:t>
            </a:r>
            <a:r>
              <a:rPr lang="pt-BR" dirty="0" smtClean="0"/>
              <a:t> de registro, o </a:t>
            </a:r>
            <a:r>
              <a:rPr lang="pt-BR" dirty="0" err="1" smtClean="0"/>
              <a:t>Logstash</a:t>
            </a:r>
            <a:r>
              <a:rPr lang="pt-BR" dirty="0" smtClean="0"/>
              <a:t> , coleta e agrega logs que podem ser pesquisados ​​por meio de um painel do </a:t>
            </a:r>
            <a:r>
              <a:rPr lang="pt-BR" dirty="0" err="1" smtClean="0"/>
              <a:t>Kibana</a:t>
            </a:r>
            <a:r>
              <a:rPr lang="pt-BR" dirty="0" smtClean="0"/>
              <a:t> indexado pelo </a:t>
            </a:r>
            <a:r>
              <a:rPr lang="pt-BR" dirty="0" err="1" smtClean="0"/>
              <a:t>Elasticsearch</a:t>
            </a:r>
            <a:r>
              <a:rPr lang="pt-BR" dirty="0" smtClean="0"/>
              <a:t>.</a:t>
            </a:r>
            <a:endParaRPr lang="pt-BR" dirty="0" smtClean="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84</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Quais são os benefícios da arquitetura de </a:t>
            </a:r>
            <a:r>
              <a:rPr lang="pt-BR" sz="1200" b="1" kern="1200" dirty="0" err="1" smtClean="0">
                <a:solidFill>
                  <a:schemeClr val="tx1"/>
                </a:solidFill>
                <a:effectLst/>
                <a:latin typeface="+mn-lt"/>
                <a:ea typeface="+mn-ea"/>
                <a:cs typeface="+mn-cs"/>
              </a:rPr>
              <a:t>microsserviços</a:t>
            </a:r>
            <a:r>
              <a:rPr lang="pt-BR" sz="1200" b="1"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suas equipes e tarefas rotineiras podem ser tornar </a:t>
            </a:r>
            <a:r>
              <a:rPr lang="pt-BR" sz="1200" b="1" kern="1200" dirty="0" smtClean="0">
                <a:solidFill>
                  <a:schemeClr val="tx1"/>
                </a:solidFill>
                <a:effectLst/>
                <a:latin typeface="+mn-lt"/>
                <a:ea typeface="+mn-ea"/>
                <a:cs typeface="+mn-cs"/>
              </a:rPr>
              <a:t>mais eficientes</a:t>
            </a:r>
            <a:r>
              <a:rPr lang="pt-BR" sz="1200" b="0" kern="1200" dirty="0" smtClean="0">
                <a:solidFill>
                  <a:schemeClr val="tx1"/>
                </a:solidFill>
                <a:effectLst/>
                <a:latin typeface="+mn-lt"/>
                <a:ea typeface="+mn-ea"/>
                <a:cs typeface="+mn-cs"/>
              </a:rPr>
              <a:t> por meio do </a:t>
            </a:r>
            <a:r>
              <a:rPr lang="pt-BR" sz="1200" b="1" kern="1200" dirty="0" smtClean="0">
                <a:solidFill>
                  <a:schemeClr val="tx1"/>
                </a:solidFill>
                <a:effectLst/>
                <a:latin typeface="+mn-lt"/>
                <a:ea typeface="+mn-ea"/>
                <a:cs typeface="+mn-cs"/>
              </a:rPr>
              <a:t>desenvolvimento distribuído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disso, é possível desenvolver </a:t>
            </a:r>
            <a:r>
              <a:rPr lang="pt-BR" sz="1200" b="1" kern="1200" dirty="0" smtClean="0">
                <a:solidFill>
                  <a:schemeClr val="tx1"/>
                </a:solidFill>
                <a:effectLst/>
                <a:latin typeface="+mn-lt"/>
                <a:ea typeface="+mn-ea"/>
                <a:cs typeface="+mn-cs"/>
              </a:rPr>
              <a:t>vários </a:t>
            </a:r>
            <a:r>
              <a:rPr lang="pt-BR" sz="1200" b="1" kern="1200" dirty="0" err="1" smtClean="0">
                <a:solidFill>
                  <a:schemeClr val="tx1"/>
                </a:solidFill>
                <a:effectLst/>
                <a:latin typeface="+mn-lt"/>
                <a:ea typeface="+mn-ea"/>
                <a:cs typeface="+mn-cs"/>
              </a:rPr>
              <a:t>microsserviços</a:t>
            </a:r>
            <a:r>
              <a:rPr lang="pt-BR" sz="1200" b="1" kern="1200" dirty="0" smtClean="0">
                <a:solidFill>
                  <a:schemeClr val="tx1"/>
                </a:solidFill>
                <a:effectLst/>
                <a:latin typeface="+mn-lt"/>
                <a:ea typeface="+mn-ea"/>
                <a:cs typeface="+mn-cs"/>
              </a:rPr>
              <a:t> ao mesmo tempo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 significa que você pode ter </a:t>
            </a:r>
            <a:r>
              <a:rPr lang="pt-BR" sz="1200" b="1" kern="1200" dirty="0" smtClean="0">
                <a:solidFill>
                  <a:schemeClr val="tx1"/>
                </a:solidFill>
                <a:effectLst/>
                <a:latin typeface="+mn-lt"/>
                <a:ea typeface="+mn-ea"/>
                <a:cs typeface="+mn-cs"/>
              </a:rPr>
              <a:t>mais desenvolvedores trabalhando simultaneamente</a:t>
            </a:r>
            <a:r>
              <a:rPr lang="pt-BR" sz="1200" b="0" kern="1200" dirty="0" smtClean="0">
                <a:solidFill>
                  <a:schemeClr val="tx1"/>
                </a:solidFill>
                <a:effectLst/>
                <a:latin typeface="+mn-lt"/>
                <a:ea typeface="+mn-ea"/>
                <a:cs typeface="+mn-cs"/>
              </a:rPr>
              <a:t> na mesma aplicação, o que resulta na </a:t>
            </a:r>
            <a:r>
              <a:rPr lang="pt-BR" sz="1200" b="1" kern="1200" dirty="0" smtClean="0">
                <a:solidFill>
                  <a:schemeClr val="tx1"/>
                </a:solidFill>
                <a:effectLst/>
                <a:latin typeface="+mn-lt"/>
                <a:ea typeface="+mn-ea"/>
                <a:cs typeface="+mn-cs"/>
              </a:rPr>
              <a:t>redução do tempo gasto com desenvolvimento</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Lançamento no mercado com mais rapidez</a:t>
            </a:r>
            <a:r>
              <a:rPr lang="pt-BR" sz="1200" b="0" kern="1200" dirty="0" smtClean="0">
                <a:solidFill>
                  <a:schemeClr val="tx1"/>
                </a:solidFill>
                <a:effectLst/>
                <a:latin typeface="+mn-lt"/>
                <a:ea typeface="+mn-ea"/>
                <a:cs typeface="+mn-cs"/>
              </a:rPr>
              <a:t>: Como os </a:t>
            </a:r>
            <a:r>
              <a:rPr lang="pt-BR" sz="1200" b="1" kern="1200" dirty="0" smtClean="0">
                <a:solidFill>
                  <a:schemeClr val="tx1"/>
                </a:solidFill>
                <a:effectLst/>
                <a:latin typeface="+mn-lt"/>
                <a:ea typeface="+mn-ea"/>
                <a:cs typeface="+mn-cs"/>
              </a:rPr>
              <a:t>ciclos de desenvolvimento são reduzidos</a:t>
            </a:r>
            <a:r>
              <a:rPr lang="pt-BR" sz="1200" b="0" kern="1200" dirty="0" smtClean="0">
                <a:solidFill>
                  <a:schemeClr val="tx1"/>
                </a:solidFill>
                <a:effectLst/>
                <a:latin typeface="+mn-lt"/>
                <a:ea typeface="+mn-ea"/>
                <a:cs typeface="+mn-cs"/>
              </a:rPr>
              <a:t>, 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compatível com </a:t>
            </a:r>
            <a:r>
              <a:rPr lang="pt-BR" sz="1200" b="1" kern="1200" dirty="0" smtClean="0">
                <a:solidFill>
                  <a:schemeClr val="tx1"/>
                </a:solidFill>
                <a:effectLst/>
                <a:latin typeface="+mn-lt"/>
                <a:ea typeface="+mn-ea"/>
                <a:cs typeface="+mn-cs"/>
              </a:rPr>
              <a:t>implantações e atualizações mais ágeis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Altamente escalável</a:t>
            </a:r>
            <a:r>
              <a:rPr lang="pt-BR" sz="1200" b="0" kern="1200" dirty="0" smtClean="0">
                <a:solidFill>
                  <a:schemeClr val="tx1"/>
                </a:solidFill>
                <a:effectLst/>
                <a:latin typeface="+mn-lt"/>
                <a:ea typeface="+mn-ea"/>
                <a:cs typeface="+mn-cs"/>
              </a:rPr>
              <a:t>: À medida que a demanda por determinados serviços aumenta, você pode fazer </a:t>
            </a:r>
            <a:r>
              <a:rPr lang="pt-BR" sz="1200" b="1" kern="1200" dirty="0" smtClean="0">
                <a:solidFill>
                  <a:schemeClr val="tx1"/>
                </a:solidFill>
                <a:effectLst/>
                <a:latin typeface="+mn-lt"/>
                <a:ea typeface="+mn-ea"/>
                <a:cs typeface="+mn-cs"/>
              </a:rPr>
              <a:t>implantações em vários servidores</a:t>
            </a:r>
            <a:r>
              <a:rPr lang="pt-BR" sz="1200" b="0" kern="1200" dirty="0" smtClean="0">
                <a:solidFill>
                  <a:schemeClr val="tx1"/>
                </a:solidFill>
                <a:effectLst/>
                <a:latin typeface="+mn-lt"/>
                <a:ea typeface="+mn-ea"/>
                <a:cs typeface="+mn-cs"/>
              </a:rPr>
              <a:t> e infraestruturas para atender às suas necessidades.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Resiliente</a:t>
            </a:r>
            <a:r>
              <a:rPr lang="pt-BR" sz="1200" b="0" kern="1200" dirty="0" smtClean="0">
                <a:solidFill>
                  <a:schemeClr val="tx1"/>
                </a:solidFill>
                <a:effectLst/>
                <a:latin typeface="+mn-lt"/>
                <a:ea typeface="+mn-ea"/>
                <a:cs typeface="+mn-cs"/>
              </a:rPr>
              <a:t>: Os serviços independentes, se construídos corretamente, </a:t>
            </a:r>
            <a:r>
              <a:rPr lang="pt-BR" sz="1200" b="1" kern="1200" dirty="0" smtClean="0">
                <a:solidFill>
                  <a:schemeClr val="tx1"/>
                </a:solidFill>
                <a:effectLst/>
                <a:latin typeface="+mn-lt"/>
                <a:ea typeface="+mn-ea"/>
                <a:cs typeface="+mn-cs"/>
              </a:rPr>
              <a:t>não afetam uns aos outros</a:t>
            </a:r>
            <a:r>
              <a:rPr lang="pt-BR" sz="1200" b="0" kern="1200" dirty="0" smtClean="0">
                <a:solidFill>
                  <a:schemeClr val="tx1"/>
                </a:solidFill>
                <a:effectLst/>
                <a:latin typeface="+mn-lt"/>
                <a:ea typeface="+mn-ea"/>
                <a:cs typeface="+mn-cs"/>
              </a:rPr>
              <a:t>. Isso significa que, </a:t>
            </a:r>
            <a:r>
              <a:rPr lang="pt-BR" sz="1200" b="1" kern="1200" dirty="0" smtClean="0">
                <a:solidFill>
                  <a:schemeClr val="tx1"/>
                </a:solidFill>
                <a:effectLst/>
                <a:latin typeface="+mn-lt"/>
                <a:ea typeface="+mn-ea"/>
                <a:cs typeface="+mn-cs"/>
              </a:rPr>
              <a:t>se um elemento falhar, o restante da aplicação permanece em funcionamento</a:t>
            </a:r>
            <a:r>
              <a:rPr lang="pt-BR" sz="1200" b="0" kern="1200" dirty="0" smtClean="0">
                <a:solidFill>
                  <a:schemeClr val="tx1"/>
                </a:solidFill>
                <a:effectLst/>
                <a:latin typeface="+mn-lt"/>
                <a:ea typeface="+mn-ea"/>
                <a:cs typeface="+mn-cs"/>
              </a:rPr>
              <a:t>, diferentemente do modelo monolítico.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Fácil de implantar</a:t>
            </a:r>
            <a:r>
              <a:rPr lang="pt-BR" sz="1200" b="0" kern="1200" dirty="0" smtClean="0">
                <a:solidFill>
                  <a:schemeClr val="tx1"/>
                </a:solidFill>
                <a:effectLst/>
                <a:latin typeface="+mn-lt"/>
                <a:ea typeface="+mn-ea"/>
                <a:cs typeface="+mn-cs"/>
              </a:rPr>
              <a:t>: Como as aplicações baseadas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são mais modulares e menores</a:t>
            </a:r>
            <a:r>
              <a:rPr lang="pt-BR" sz="1200" b="0" kern="1200" dirty="0" smtClean="0">
                <a:solidFill>
                  <a:schemeClr val="tx1"/>
                </a:solidFill>
                <a:effectLst/>
                <a:latin typeface="+mn-lt"/>
                <a:ea typeface="+mn-ea"/>
                <a:cs typeface="+mn-cs"/>
              </a:rPr>
              <a:t> do que as aplicações monolíticas tradicionais, as preocupações resultantes dessas implantações são invalidadas. Isso requer uma </a:t>
            </a:r>
            <a:r>
              <a:rPr lang="pt-BR" sz="1200" b="1" kern="1200" dirty="0" smtClean="0">
                <a:solidFill>
                  <a:schemeClr val="tx1"/>
                </a:solidFill>
                <a:effectLst/>
                <a:latin typeface="+mn-lt"/>
                <a:ea typeface="+mn-ea"/>
                <a:cs typeface="+mn-cs"/>
              </a:rPr>
              <a:t>coordenação maior</a:t>
            </a:r>
            <a:r>
              <a:rPr lang="pt-BR" sz="1200" b="0" kern="1200" dirty="0" smtClean="0">
                <a:solidFill>
                  <a:schemeClr val="tx1"/>
                </a:solidFill>
                <a:effectLst/>
                <a:latin typeface="+mn-lt"/>
                <a:ea typeface="+mn-ea"/>
                <a:cs typeface="+mn-cs"/>
              </a:rPr>
              <a:t>, mas as recompensas podem ser extraordinárias.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Acessível</a:t>
            </a:r>
            <a:r>
              <a:rPr lang="pt-BR" sz="1200" b="0" kern="1200" dirty="0" smtClean="0">
                <a:solidFill>
                  <a:schemeClr val="tx1"/>
                </a:solidFill>
                <a:effectLst/>
                <a:latin typeface="+mn-lt"/>
                <a:ea typeface="+mn-ea"/>
                <a:cs typeface="+mn-cs"/>
              </a:rPr>
              <a:t>: Como a aplicação maior é decomposta em </a:t>
            </a:r>
            <a:r>
              <a:rPr lang="pt-BR" sz="1200" b="1" kern="1200" dirty="0" smtClean="0">
                <a:solidFill>
                  <a:schemeClr val="tx1"/>
                </a:solidFill>
                <a:effectLst/>
                <a:latin typeface="+mn-lt"/>
                <a:ea typeface="+mn-ea"/>
                <a:cs typeface="+mn-cs"/>
              </a:rPr>
              <a:t>partes menores</a:t>
            </a:r>
            <a:r>
              <a:rPr lang="pt-BR" sz="1200" b="0" kern="1200" dirty="0" smtClean="0">
                <a:solidFill>
                  <a:schemeClr val="tx1"/>
                </a:solidFill>
                <a:effectLst/>
                <a:latin typeface="+mn-lt"/>
                <a:ea typeface="+mn-ea"/>
                <a:cs typeface="+mn-cs"/>
              </a:rPr>
              <a:t>, os desenvolvedores tem mais facilidade para </a:t>
            </a:r>
            <a:r>
              <a:rPr lang="pt-BR" sz="1200" b="1" kern="1200" dirty="0" smtClean="0">
                <a:solidFill>
                  <a:schemeClr val="tx1"/>
                </a:solidFill>
                <a:effectLst/>
                <a:latin typeface="+mn-lt"/>
                <a:ea typeface="+mn-ea"/>
                <a:cs typeface="+mn-cs"/>
              </a:rPr>
              <a:t>entender, atualizar e aprimorar essas partes</a:t>
            </a:r>
            <a:r>
              <a:rPr lang="pt-BR" sz="1200" b="0" kern="1200" dirty="0" smtClean="0">
                <a:solidFill>
                  <a:schemeClr val="tx1"/>
                </a:solidFill>
                <a:effectLst/>
                <a:latin typeface="+mn-lt"/>
                <a:ea typeface="+mn-ea"/>
                <a:cs typeface="+mn-cs"/>
              </a:rPr>
              <a:t>. Isso resulta em ciclos de desenvolvimento mais rápidos, principalmente quando também são empregadas as tecnologias de desenvolvimento ágil.</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a:t>
            </a:r>
            <a:r>
              <a:rPr lang="pt-BR" sz="1200" b="1" kern="1200" dirty="0" smtClean="0">
                <a:solidFill>
                  <a:schemeClr val="tx1"/>
                </a:solidFill>
                <a:effectLst/>
                <a:latin typeface="+mn-lt"/>
                <a:ea typeface="+mn-ea"/>
                <a:cs typeface="+mn-cs"/>
              </a:rPr>
              <a:t>Mais aberta</a:t>
            </a:r>
            <a:r>
              <a:rPr lang="pt-BR" sz="1200" b="0" kern="1200" dirty="0" smtClean="0">
                <a:solidFill>
                  <a:schemeClr val="tx1"/>
                </a:solidFill>
                <a:effectLst/>
                <a:latin typeface="+mn-lt"/>
                <a:ea typeface="+mn-ea"/>
                <a:cs typeface="+mn-cs"/>
              </a:rPr>
              <a:t>: Devido ao uso de </a:t>
            </a:r>
            <a:r>
              <a:rPr lang="pt-BR" sz="1200" b="1" kern="1200" dirty="0" err="1" smtClean="0">
                <a:solidFill>
                  <a:schemeClr val="tx1"/>
                </a:solidFill>
                <a:effectLst/>
                <a:latin typeface="+mn-lt"/>
                <a:ea typeface="+mn-ea"/>
                <a:cs typeface="+mn-cs"/>
              </a:rPr>
              <a:t>APIs</a:t>
            </a:r>
            <a:r>
              <a:rPr lang="pt-BR" sz="1200" b="1" kern="1200" dirty="0" smtClean="0">
                <a:solidFill>
                  <a:schemeClr val="tx1"/>
                </a:solidFill>
                <a:effectLst/>
                <a:latin typeface="+mn-lt"/>
                <a:ea typeface="+mn-ea"/>
                <a:cs typeface="+mn-cs"/>
              </a:rPr>
              <a:t> poliglotas</a:t>
            </a:r>
            <a:r>
              <a:rPr lang="pt-BR" sz="1200" b="0" kern="1200" dirty="0" smtClean="0">
                <a:solidFill>
                  <a:schemeClr val="tx1"/>
                </a:solidFill>
                <a:effectLst/>
                <a:latin typeface="+mn-lt"/>
                <a:ea typeface="+mn-ea"/>
                <a:cs typeface="+mn-cs"/>
              </a:rPr>
              <a:t>, os desenvolvedores têm liberdade para escolher a </a:t>
            </a:r>
            <a:r>
              <a:rPr lang="pt-BR" sz="1200" b="1" kern="1200" dirty="0" smtClean="0">
                <a:solidFill>
                  <a:schemeClr val="tx1"/>
                </a:solidFill>
                <a:effectLst/>
                <a:latin typeface="+mn-lt"/>
                <a:ea typeface="+mn-ea"/>
                <a:cs typeface="+mn-cs"/>
              </a:rPr>
              <a:t>melhor linguagem e tecnologia para a função necessária</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22</a:t>
            </a:fld>
            <a:endParaRPr lang="pt-BR"/>
          </a:p>
        </p:txBody>
      </p:sp>
    </p:spTree>
    <p:extLst>
      <p:ext uri="{BB962C8B-B14F-4D97-AF65-F5344CB8AC3E}">
        <p14:creationId xmlns:p14="http://schemas.microsoft.com/office/powerpoint/2010/main" val="42662875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Agregação </a:t>
            </a:r>
            <a:r>
              <a:rPr lang="pt-BR" dirty="0" smtClean="0"/>
              <a:t>de Estatísticas</a:t>
            </a:r>
          </a:p>
          <a:p>
            <a:endParaRPr lang="pt-BR" dirty="0" smtClean="0"/>
          </a:p>
          <a:p>
            <a:r>
              <a:rPr lang="pt-BR" dirty="0" smtClean="0"/>
              <a:t>Semelhante à agregação de logs, a agregação de estatísticas, como CPU e uso de memória, também pode ser aproveitada e armazenada </a:t>
            </a:r>
            <a:r>
              <a:rPr lang="pt-BR" dirty="0" smtClean="0"/>
              <a:t>centralmente.</a:t>
            </a:r>
          </a:p>
          <a:p>
            <a:endParaRPr lang="pt-BR" dirty="0" smtClean="0"/>
          </a:p>
          <a:p>
            <a:r>
              <a:rPr lang="pt-BR" dirty="0" smtClean="0"/>
              <a:t>Ferramentas </a:t>
            </a:r>
            <a:r>
              <a:rPr lang="pt-BR" dirty="0" smtClean="0"/>
              <a:t>como o </a:t>
            </a:r>
            <a:r>
              <a:rPr lang="pt-BR" dirty="0" err="1" smtClean="0"/>
              <a:t>Graphite</a:t>
            </a:r>
            <a:r>
              <a:rPr lang="pt-BR" dirty="0" smtClean="0"/>
              <a:t> fazem um bom trabalho ao empurrar para um repositório central e armazená-lo de maneira eficiente.</a:t>
            </a:r>
          </a:p>
          <a:p>
            <a:endParaRPr lang="pt-BR" dirty="0" smtClean="0"/>
          </a:p>
          <a:p>
            <a:r>
              <a:rPr lang="pt-BR" dirty="0" smtClean="0"/>
              <a:t>Quando um dos serviços </a:t>
            </a:r>
            <a:r>
              <a:rPr lang="pt-BR" dirty="0" err="1" smtClean="0"/>
              <a:t>downstream</a:t>
            </a:r>
            <a:r>
              <a:rPr lang="pt-BR" dirty="0" smtClean="0"/>
              <a:t> é incapaz de lidar com solicitações, deve haver uma maneira de acionar um alerta, e é aí que a implementação de </a:t>
            </a:r>
            <a:r>
              <a:rPr lang="pt-BR" dirty="0" err="1" smtClean="0"/>
              <a:t>APIs</a:t>
            </a:r>
            <a:r>
              <a:rPr lang="pt-BR" dirty="0" smtClean="0"/>
              <a:t> de verificação de integridade em cada serviço se torna importante - elas retornam informações sobre a integridade do sistema.</a:t>
            </a:r>
          </a:p>
          <a:p>
            <a:endParaRPr lang="pt-BR" dirty="0" smtClean="0"/>
          </a:p>
          <a:p>
            <a:r>
              <a:rPr lang="pt-BR" dirty="0" smtClean="0"/>
              <a:t>Um cliente de verificação de integridade, que poderia ser um serviço de monitoramento ou um </a:t>
            </a:r>
            <a:r>
              <a:rPr lang="pt-BR" dirty="0" err="1" smtClean="0"/>
              <a:t>balanceador</a:t>
            </a:r>
            <a:r>
              <a:rPr lang="pt-BR" dirty="0" smtClean="0"/>
              <a:t> de carga, chama o nó de extremidade para verificar periodicamente a integridade da instância do serviço em um determinado intervalo de </a:t>
            </a:r>
            <a:r>
              <a:rPr lang="pt-BR" dirty="0" smtClean="0"/>
              <a:t>tempo.</a:t>
            </a:r>
          </a:p>
          <a:p>
            <a:endParaRPr lang="pt-BR" dirty="0" smtClean="0"/>
          </a:p>
          <a:p>
            <a:r>
              <a:rPr lang="pt-BR" dirty="0" smtClean="0"/>
              <a:t>Mesmo </a:t>
            </a:r>
            <a:r>
              <a:rPr lang="pt-BR" dirty="0" smtClean="0"/>
              <a:t>que todos os serviços </a:t>
            </a:r>
            <a:r>
              <a:rPr lang="pt-BR" dirty="0" err="1" smtClean="0"/>
              <a:t>downstream</a:t>
            </a:r>
            <a:r>
              <a:rPr lang="pt-BR" dirty="0" smtClean="0"/>
              <a:t> sejam saudáveis, ainda pode haver um problema de comunicação </a:t>
            </a:r>
            <a:r>
              <a:rPr lang="pt-BR" dirty="0" err="1" smtClean="0"/>
              <a:t>downstream</a:t>
            </a:r>
            <a:r>
              <a:rPr lang="pt-BR" dirty="0" smtClean="0"/>
              <a:t> entre os </a:t>
            </a:r>
            <a:r>
              <a:rPr lang="pt-BR" dirty="0" smtClean="0"/>
              <a:t>serviços.</a:t>
            </a:r>
          </a:p>
          <a:p>
            <a:endParaRPr lang="pt-BR" dirty="0" smtClean="0"/>
          </a:p>
          <a:p>
            <a:r>
              <a:rPr lang="pt-BR" dirty="0" smtClean="0"/>
              <a:t>Ferramentas </a:t>
            </a:r>
            <a:r>
              <a:rPr lang="pt-BR" dirty="0" smtClean="0"/>
              <a:t>como o projeto </a:t>
            </a:r>
            <a:r>
              <a:rPr lang="pt-BR" dirty="0" err="1" smtClean="0"/>
              <a:t>Hystrix</a:t>
            </a:r>
            <a:r>
              <a:rPr lang="pt-BR" dirty="0" smtClean="0"/>
              <a:t> da </a:t>
            </a:r>
            <a:r>
              <a:rPr lang="pt-BR" dirty="0" err="1" smtClean="0"/>
              <a:t>Netflix</a:t>
            </a:r>
            <a:r>
              <a:rPr lang="pt-BR" dirty="0" smtClean="0"/>
              <a:t> permitem a capacidade de identificar esses tipos de problemas.</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85</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Agora que abordamos o que é uma arquitetura de </a:t>
            </a:r>
            <a:r>
              <a:rPr lang="pt-BR" dirty="0" err="1" smtClean="0"/>
              <a:t>microsserviços</a:t>
            </a:r>
            <a:r>
              <a:rPr lang="pt-BR" dirty="0" smtClean="0"/>
              <a:t>, e você deseja implantar uma arquitetura de </a:t>
            </a:r>
            <a:r>
              <a:rPr lang="pt-BR" dirty="0" err="1" smtClean="0"/>
              <a:t>microsserviços</a:t>
            </a:r>
            <a:r>
              <a:rPr lang="pt-BR" dirty="0" smtClean="0"/>
              <a:t> e está pensando sobre como começar, gostaria de oferecer um conselho final:</a:t>
            </a:r>
          </a:p>
          <a:p>
            <a:endParaRPr lang="pt-BR" dirty="0" smtClean="0"/>
          </a:p>
          <a:p>
            <a:r>
              <a:rPr lang="pt-BR" dirty="0" smtClean="0"/>
              <a:t>&gt; Comece pequeno</a:t>
            </a:r>
          </a:p>
          <a:p>
            <a:endParaRPr lang="pt-BR" dirty="0" smtClean="0"/>
          </a:p>
          <a:p>
            <a:r>
              <a:rPr lang="pt-BR" dirty="0" smtClean="0"/>
              <a:t>Quando você estiver apenas começando a desenvolver </a:t>
            </a:r>
            <a:r>
              <a:rPr lang="pt-BR" dirty="0" err="1" smtClean="0"/>
              <a:t>microsserviços</a:t>
            </a:r>
            <a:r>
              <a:rPr lang="pt-BR" dirty="0" smtClean="0"/>
              <a:t>, comece modestamente com apenas um ou dois serviços, aprenda com eles e, com o tempo e a experiência, adicione mais.</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86</a:t>
            </a:fld>
            <a:endParaRPr lang="pt-BR"/>
          </a:p>
        </p:txBody>
      </p:sp>
    </p:spTree>
    <p:extLst>
      <p:ext uri="{BB962C8B-B14F-4D97-AF65-F5344CB8AC3E}">
        <p14:creationId xmlns:p14="http://schemas.microsoft.com/office/powerpoint/2010/main" val="138466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análise estruturada é uma atividade de construção de </a:t>
            </a:r>
            <a:r>
              <a:rPr lang="pt-BR" dirty="0" smtClean="0"/>
              <a:t>modelos.</a:t>
            </a:r>
          </a:p>
          <a:p>
            <a:endParaRPr lang="pt-BR" dirty="0" smtClean="0"/>
          </a:p>
          <a:p>
            <a:r>
              <a:rPr lang="pt-BR" dirty="0" smtClean="0"/>
              <a:t>Utiliza </a:t>
            </a:r>
            <a:r>
              <a:rPr lang="pt-BR" dirty="0" smtClean="0"/>
              <a:t>uma notação que é particular ao método de análise estruturada para com a finalidade de retratar o fluxo e o conteúdo das informações utilizadas pelo sistema, dividir o sistema em partições funcionais e comportamentais e descrever a essência daquilo que será construído.</a:t>
            </a:r>
          </a:p>
          <a:p>
            <a:endParaRPr lang="pt-BR" dirty="0" smtClean="0"/>
          </a:p>
          <a:p>
            <a:r>
              <a:rPr lang="pt-BR" dirty="0" smtClean="0"/>
              <a:t>A análise estruturada é muito difícil de ser modelada, rastrear e gerenciar mudanças </a:t>
            </a:r>
            <a:r>
              <a:rPr lang="pt-BR" dirty="0" smtClean="0"/>
              <a:t>manualmente.</a:t>
            </a:r>
          </a:p>
          <a:p>
            <a:endParaRPr lang="pt-BR" dirty="0" smtClean="0"/>
          </a:p>
          <a:p>
            <a:r>
              <a:rPr lang="pt-BR" dirty="0" smtClean="0"/>
              <a:t>Por </a:t>
            </a:r>
            <a:r>
              <a:rPr lang="pt-BR" dirty="0" smtClean="0"/>
              <a:t>essas e outras razões, as ferramentas DFD tornaram-se uma abordagem </a:t>
            </a:r>
            <a:r>
              <a:rPr lang="pt-BR" dirty="0" smtClean="0"/>
              <a:t>preferida.</a:t>
            </a:r>
          </a:p>
          <a:p>
            <a:endParaRPr lang="pt-BR" dirty="0" smtClean="0"/>
          </a:p>
          <a:p>
            <a:r>
              <a:rPr lang="pt-BR" dirty="0" smtClean="0"/>
              <a:t>Para </a:t>
            </a:r>
            <a:r>
              <a:rPr lang="pt-BR" dirty="0" smtClean="0"/>
              <a:t>uma </a:t>
            </a:r>
            <a:r>
              <a:rPr lang="pt-BR" dirty="0" err="1" smtClean="0"/>
              <a:t>pré-elaboração</a:t>
            </a:r>
            <a:r>
              <a:rPr lang="pt-BR" dirty="0" smtClean="0"/>
              <a:t> de um projeto de desenvolvimento de </a:t>
            </a:r>
            <a:r>
              <a:rPr lang="pt-BR" dirty="0" smtClean="0"/>
              <a:t>software.</a:t>
            </a:r>
          </a:p>
          <a:p>
            <a:endParaRPr lang="pt-BR" dirty="0" smtClean="0"/>
          </a:p>
          <a:p>
            <a:r>
              <a:rPr lang="pt-BR" dirty="0" smtClean="0"/>
              <a:t>A </a:t>
            </a:r>
            <a:r>
              <a:rPr lang="pt-BR" dirty="0" smtClean="0"/>
              <a:t>análise estruturada também contém gráficos que possibilitam ao analista criar modelos de fluxo de informação, com uma heurística para o uso dos símbolos, juntamente com um dicionário de dados, e narrativas de processamentos como o complemento aos modelos defluxo de </a:t>
            </a:r>
            <a:r>
              <a:rPr lang="pt-BR" dirty="0" smtClean="0"/>
              <a:t>informação.</a:t>
            </a:r>
          </a:p>
          <a:p>
            <a:endParaRPr lang="pt-BR" dirty="0" smtClean="0"/>
          </a:p>
          <a:p>
            <a:r>
              <a:rPr lang="pt-BR" dirty="0" smtClean="0"/>
              <a:t>Um </a:t>
            </a:r>
            <a:r>
              <a:rPr lang="pt-BR" dirty="0" smtClean="0"/>
              <a:t>modelo de fluxo pode ser criado para qualquer sistema baseado em computador, independentemente do tamanho e complexidade.</a:t>
            </a:r>
          </a:p>
          <a:p>
            <a:endParaRPr lang="pt-BR" dirty="0" smtClean="0"/>
          </a:p>
          <a:p>
            <a:r>
              <a:rPr lang="pt-BR" dirty="0" smtClean="0"/>
              <a:t>O dicionário de dados é uma listagem organizada de todos os elementos de dados que são pertinentes ao sistema, com definições precisas e rigorosas, de forma que tanto o usuário como os analistas de sistemas tenham uma compreensão comum das tarefas, das saídas, dos componentes dos depósitos e (até mesmo) dos cálculos </a:t>
            </a:r>
            <a:r>
              <a:rPr lang="pt-BR" dirty="0" smtClean="0"/>
              <a:t>intermediários.</a:t>
            </a:r>
          </a:p>
          <a:p>
            <a:endParaRPr lang="pt-BR" dirty="0" smtClean="0"/>
          </a:p>
          <a:p>
            <a:r>
              <a:rPr lang="pt-BR" dirty="0" smtClean="0"/>
              <a:t>Atualmente</a:t>
            </a:r>
            <a:r>
              <a:rPr lang="pt-BR" dirty="0" smtClean="0"/>
              <a:t>, isto é inserido quase sempre como parte de uma ferramenta de projeto e análise estruturada.</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89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programação orientada a objetos é diferente da programação </a:t>
            </a:r>
            <a:r>
              <a:rPr lang="pt-BR" sz="1200" b="0" kern="1200" dirty="0" smtClean="0">
                <a:solidFill>
                  <a:schemeClr val="tx1"/>
                </a:solidFill>
                <a:effectLst/>
                <a:latin typeface="+mn-lt"/>
                <a:ea typeface="+mn-ea"/>
                <a:cs typeface="+mn-cs"/>
              </a:rPr>
              <a:t>estruturada.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Na </a:t>
            </a:r>
            <a:r>
              <a:rPr lang="pt-BR" sz="1200" b="0" kern="1200" dirty="0" smtClean="0">
                <a:solidFill>
                  <a:schemeClr val="tx1"/>
                </a:solidFill>
                <a:effectLst/>
                <a:latin typeface="+mn-lt"/>
                <a:ea typeface="+mn-ea"/>
                <a:cs typeface="+mn-cs"/>
              </a:rPr>
              <a:t>programação orientada a objeto, funções e os dados estão juntos, formando o </a:t>
            </a:r>
            <a:r>
              <a:rPr lang="pt-BR" sz="1200" b="0" kern="1200" dirty="0" smtClean="0">
                <a:solidFill>
                  <a:schemeClr val="tx1"/>
                </a:solidFill>
                <a:effectLst/>
                <a:latin typeface="+mn-lt"/>
                <a:ea typeface="+mn-ea"/>
                <a:cs typeface="+mn-cs"/>
              </a:rPr>
              <a:t>objeto.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Essa </a:t>
            </a:r>
            <a:r>
              <a:rPr lang="pt-BR" sz="1200" b="0" kern="1200" dirty="0" smtClean="0">
                <a:solidFill>
                  <a:schemeClr val="tx1"/>
                </a:solidFill>
                <a:effectLst/>
                <a:latin typeface="+mn-lt"/>
                <a:ea typeface="+mn-ea"/>
                <a:cs typeface="+mn-cs"/>
              </a:rPr>
              <a:t>abordagem cria uma nova forma de analisar, projetar e desenvolver programas, é uma forma mais abstrata, e genérica, que permite um maior reaproveitamento dos códigos, e facilita a sua manutenção.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Observe que a modelagem orientada a objeto, não é somente uma nova forma de programar, mas uma nova forma de pensar um problema, de forma abstrata, utilizando conceitos do mundo real e não conceitos </a:t>
            </a:r>
            <a:r>
              <a:rPr lang="pt-BR" sz="1200" b="0" kern="1200" dirty="0" smtClean="0">
                <a:solidFill>
                  <a:schemeClr val="tx1"/>
                </a:solidFill>
                <a:effectLst/>
                <a:latin typeface="+mn-lt"/>
                <a:ea typeface="+mn-ea"/>
                <a:cs typeface="+mn-cs"/>
              </a:rPr>
              <a:t>computacionais.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Na </a:t>
            </a:r>
            <a:r>
              <a:rPr lang="pt-BR" sz="1200" b="0" kern="1200" dirty="0" smtClean="0">
                <a:solidFill>
                  <a:schemeClr val="tx1"/>
                </a:solidFill>
                <a:effectLst/>
                <a:latin typeface="+mn-lt"/>
                <a:ea typeface="+mn-ea"/>
                <a:cs typeface="+mn-cs"/>
              </a:rPr>
              <a:t>programação orientada a objeto o conceito de objeto deve acompanhar todo o ciclo de desenvolvimento do software.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POO também inclui uma nova notação e exige do analista/programador o conhecimento dessa notação (diagramas de classe, diagramas de interação, diagramas de sequência, etc</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Atualmente </a:t>
            </a:r>
            <a:r>
              <a:rPr lang="pt-BR" sz="1200" b="0" kern="1200" dirty="0" smtClean="0">
                <a:solidFill>
                  <a:schemeClr val="tx1"/>
                </a:solidFill>
                <a:effectLst/>
                <a:latin typeface="+mn-lt"/>
                <a:ea typeface="+mn-ea"/>
                <a:cs typeface="+mn-cs"/>
              </a:rPr>
              <a:t>existem centenas de bibliotecas, cuidadosamente desenhadas, para dar suporte aos programadores menos </a:t>
            </a:r>
            <a:r>
              <a:rPr lang="pt-BR" sz="1200" b="0" kern="1200" dirty="0" smtClean="0">
                <a:solidFill>
                  <a:schemeClr val="tx1"/>
                </a:solidFill>
                <a:effectLst/>
                <a:latin typeface="+mn-lt"/>
                <a:ea typeface="+mn-ea"/>
                <a:cs typeface="+mn-cs"/>
              </a:rPr>
              <a:t>sofisticados.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Desta </a:t>
            </a:r>
            <a:r>
              <a:rPr lang="pt-BR" sz="1200" b="0" kern="1200" dirty="0" smtClean="0">
                <a:solidFill>
                  <a:schemeClr val="tx1"/>
                </a:solidFill>
                <a:effectLst/>
                <a:latin typeface="+mn-lt"/>
                <a:ea typeface="+mn-ea"/>
                <a:cs typeface="+mn-cs"/>
              </a:rPr>
              <a:t>forma os programadores podem montar seus programas unindo as bibliotecas externas com alguns objetos que criaram, ou seja, poderão montar suas aplicações rapidamente, contando com módulos pré-fabricados.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usuário final verá todos os ícones e janelas da tela como objetos e associará a manipulação desses objetos visuais à manipulação dos objetos reais que eles </a:t>
            </a:r>
            <a:r>
              <a:rPr lang="pt-BR" sz="1200" b="0" kern="1200" dirty="0" smtClean="0">
                <a:solidFill>
                  <a:schemeClr val="tx1"/>
                </a:solidFill>
                <a:effectLst/>
                <a:latin typeface="+mn-lt"/>
                <a:ea typeface="+mn-ea"/>
                <a:cs typeface="+mn-cs"/>
              </a:rPr>
              <a:t>representam.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Enxerga </a:t>
            </a:r>
            <a:r>
              <a:rPr lang="pt-BR" sz="1200" b="0" kern="1200" dirty="0" smtClean="0">
                <a:solidFill>
                  <a:schemeClr val="tx1"/>
                </a:solidFill>
                <a:effectLst/>
                <a:latin typeface="+mn-lt"/>
                <a:ea typeface="+mn-ea"/>
                <a:cs typeface="+mn-cs"/>
              </a:rPr>
              <a:t>o mundo como objetos com estrutura de dados e comportamentos.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objetivo é desenvolver uma série de modelos de análise, satisfazendo um conjunto de requisitos definidos pelo </a:t>
            </a:r>
            <a:r>
              <a:rPr lang="pt-BR" sz="1200" b="0" kern="1200" dirty="0" smtClean="0">
                <a:solidFill>
                  <a:schemeClr val="tx1"/>
                </a:solidFill>
                <a:effectLst/>
                <a:latin typeface="+mn-lt"/>
                <a:ea typeface="+mn-ea"/>
                <a:cs typeface="+mn-cs"/>
              </a:rPr>
              <a:t>cliente.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problema não está em aprender como programar em uma linguagem OO, mas sim em aprender a explorar as vantagens que as linguagens OO </a:t>
            </a:r>
            <a:r>
              <a:rPr lang="pt-BR" sz="1200" b="0" kern="1200" dirty="0" smtClean="0">
                <a:solidFill>
                  <a:schemeClr val="tx1"/>
                </a:solidFill>
                <a:effectLst/>
                <a:latin typeface="+mn-lt"/>
                <a:ea typeface="+mn-ea"/>
                <a:cs typeface="+mn-cs"/>
              </a:rPr>
              <a:t>oferecem.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Portanto</a:t>
            </a:r>
            <a:r>
              <a:rPr lang="pt-BR" sz="1200" b="0" kern="1200" dirty="0" smtClean="0">
                <a:solidFill>
                  <a:schemeClr val="tx1"/>
                </a:solidFill>
                <a:effectLst/>
                <a:latin typeface="+mn-lt"/>
                <a:ea typeface="+mn-ea"/>
                <a:cs typeface="+mn-cs"/>
              </a:rPr>
              <a:t>, para o sucesso de um projeto OO é necessário seguir boas práticas de engenharia discutidas na literatura e pesquisando padrões já consolidados e aprovados</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SOA envolve a implantação de serviços, que são unidades lógicas executadas em rede. </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 serviço tem as seguintes características: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Lida com um processo de negócios, como calcular uma cotação de seguro ou distribuir e-mail; lida com uma tarefa técnica, como acessar um banco de dados; ou fornece dados de negócios e detalhes técnicos para construir uma interface gráfica</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Pode </a:t>
            </a:r>
            <a:r>
              <a:rPr lang="pt-BR" sz="1200" b="0" kern="1200" dirty="0" smtClean="0">
                <a:solidFill>
                  <a:schemeClr val="tx1"/>
                </a:solidFill>
                <a:effectLst/>
                <a:latin typeface="+mn-lt"/>
                <a:ea typeface="+mn-ea"/>
                <a:cs typeface="+mn-cs"/>
              </a:rPr>
              <a:t>acessar </a:t>
            </a:r>
            <a:r>
              <a:rPr lang="pt-BR" sz="1200" b="0" kern="1200" dirty="0" smtClean="0">
                <a:solidFill>
                  <a:schemeClr val="tx1"/>
                </a:solidFill>
                <a:effectLst/>
                <a:latin typeface="+mn-lt"/>
                <a:ea typeface="+mn-ea"/>
                <a:cs typeface="+mn-cs"/>
              </a:rPr>
              <a:t>outros </a:t>
            </a:r>
            <a:r>
              <a:rPr lang="pt-BR" sz="1200" b="0" kern="1200" dirty="0" smtClean="0">
                <a:solidFill>
                  <a:schemeClr val="tx1"/>
                </a:solidFill>
                <a:effectLst/>
                <a:latin typeface="+mn-lt"/>
                <a:ea typeface="+mn-ea"/>
                <a:cs typeface="+mn-cs"/>
              </a:rPr>
              <a:t>serviços. Com a tecnologia de </a:t>
            </a:r>
            <a:r>
              <a:rPr lang="pt-BR" sz="1200" b="1" i="0" kern="1200" dirty="0" err="1" smtClean="0">
                <a:solidFill>
                  <a:schemeClr val="tx1"/>
                </a:solidFill>
                <a:effectLst/>
                <a:latin typeface="+mn-lt"/>
                <a:ea typeface="+mn-ea"/>
                <a:cs typeface="+mn-cs"/>
              </a:rPr>
              <a:t>runtime</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apropriada, ele pode acessar um programa tradicional e responder a diferentes tipos de solicitantes, como aplicações da Web</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É relativamente independente de outro software. As alterações feitas a um solicitante exigem poucas ou nenhuma alteração no serviço. Alterações na lógica interna de um serviço exigem poucas ou nenhuma alteração no solicitante. A independência relativa do serviço e outro software é chamada de </a:t>
            </a:r>
            <a:r>
              <a:rPr lang="pt-BR" sz="1200" b="1" kern="1200" dirty="0" smtClean="0">
                <a:solidFill>
                  <a:schemeClr val="tx1"/>
                </a:solidFill>
                <a:effectLst/>
                <a:latin typeface="+mn-lt"/>
                <a:ea typeface="+mn-ea"/>
                <a:cs typeface="+mn-cs"/>
              </a:rPr>
              <a:t>baixo acoplamento</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Um serviço pode lidar com interações dentro de sua empresa e entre sua empresa e seus fornecedores, parceiros e clientes.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SOA implica um estilo de desenvolvimento focado no negócio como um todo, na modularidade e </a:t>
            </a:r>
            <a:r>
              <a:rPr lang="pt-BR" sz="1200" b="0" kern="1200" dirty="0" smtClean="0">
                <a:solidFill>
                  <a:schemeClr val="tx1"/>
                </a:solidFill>
                <a:effectLst/>
                <a:latin typeface="+mn-lt"/>
                <a:ea typeface="+mn-ea"/>
                <a:cs typeface="+mn-cs"/>
              </a:rPr>
              <a:t>reutilização.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SOA </a:t>
            </a:r>
            <a:r>
              <a:rPr lang="pt-BR" sz="1200" b="0" kern="1200" dirty="0" smtClean="0">
                <a:solidFill>
                  <a:schemeClr val="tx1"/>
                </a:solidFill>
                <a:effectLst/>
                <a:latin typeface="+mn-lt"/>
                <a:ea typeface="+mn-ea"/>
                <a:cs typeface="+mn-cs"/>
              </a:rPr>
              <a:t>não é apenas para novas </a:t>
            </a:r>
            <a:r>
              <a:rPr lang="pt-BR" sz="1200" b="0" kern="1200" dirty="0" smtClean="0">
                <a:solidFill>
                  <a:schemeClr val="tx1"/>
                </a:solidFill>
                <a:effectLst/>
                <a:latin typeface="+mn-lt"/>
                <a:ea typeface="+mn-ea"/>
                <a:cs typeface="+mn-cs"/>
              </a:rPr>
              <a:t>aplicações.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a:t>
            </a:r>
            <a:r>
              <a:rPr lang="pt-BR" sz="1200" b="0" kern="1200" dirty="0" smtClean="0">
                <a:solidFill>
                  <a:schemeClr val="tx1"/>
                </a:solidFill>
                <a:effectLst/>
                <a:latin typeface="+mn-lt"/>
                <a:ea typeface="+mn-ea"/>
                <a:cs typeface="+mn-cs"/>
              </a:rPr>
              <a:t>pode migrar aplicações existentes nos seguintes casos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aplicações são monolíticas, combinando a lógica da interface com o usuário, o processamento de negócios e o acesso a dados, de forma que a atualização de um tipo de lógica requer que sua empresa teste vários tipos de comportamentos</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aplicações são difíceis de entender porque sua lógica é monolítica e foi repetidamente corrigida em vez de reescrita à medida que os requisitos foram alterados. As atualizações levam tempo extra enquanto os desenvolvedores tentam decifrar a lógica; e à medida que a complexidade aumenta, erros adicionais acompanham as </a:t>
            </a:r>
            <a:r>
              <a:rPr lang="pt-BR" sz="1200" b="0" kern="1200" dirty="0" smtClean="0">
                <a:solidFill>
                  <a:schemeClr val="tx1"/>
                </a:solidFill>
                <a:effectLst/>
                <a:latin typeface="+mn-lt"/>
                <a:ea typeface="+mn-ea"/>
                <a:cs typeface="+mn-cs"/>
              </a:rPr>
              <a:t>atualizações;</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inventário de aplicações possui lógica duplicada. Pedidos de mudança são perturbadores, exigindo mudanças em vários lugares;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Do ponto de vista de um desenvolvedor, uma mudança para orientação a serviços é uma mudança na ênfase, e muitos aspectos da tarefa de desenvolvimento não são afetados</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nível mais alto contém um ou mais serviços de integração, cada um dos quais controla um fluxo de atividades, como o processamento de uma solicitação do cliente para cobertura de </a:t>
            </a:r>
            <a:r>
              <a:rPr lang="pt-BR" sz="1200" b="0" kern="1200" dirty="0" smtClean="0">
                <a:solidFill>
                  <a:schemeClr val="tx1"/>
                </a:solidFill>
                <a:effectLst/>
                <a:latin typeface="+mn-lt"/>
                <a:ea typeface="+mn-ea"/>
                <a:cs typeface="+mn-cs"/>
              </a:rPr>
              <a:t>seguro.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Cada </a:t>
            </a:r>
            <a:r>
              <a:rPr lang="pt-BR" sz="1200" b="0" kern="1200" dirty="0" smtClean="0">
                <a:solidFill>
                  <a:schemeClr val="tx1"/>
                </a:solidFill>
                <a:effectLst/>
                <a:latin typeface="+mn-lt"/>
                <a:ea typeface="+mn-ea"/>
                <a:cs typeface="+mn-cs"/>
              </a:rPr>
              <a:t>serviço de integração invoca um ou mais serviços de negócios.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segundo nível é composto de serviços que cada um cumpre uma tarefa de negócios de nível relativamente </a:t>
            </a:r>
            <a:r>
              <a:rPr lang="pt-BR" sz="1200" b="0" kern="1200" dirty="0" smtClean="0">
                <a:solidFill>
                  <a:schemeClr val="tx1"/>
                </a:solidFill>
                <a:effectLst/>
                <a:latin typeface="+mn-lt"/>
                <a:ea typeface="+mn-ea"/>
                <a:cs typeface="+mn-cs"/>
              </a:rPr>
              <a:t>baixo.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um serviço de integração pode invocar uma série de serviços de negócios para verificar os detalhes fornecidos por um agente de apólices de </a:t>
            </a:r>
            <a:r>
              <a:rPr lang="pt-BR" sz="1200" b="0" kern="1200" dirty="0" smtClean="0">
                <a:solidFill>
                  <a:schemeClr val="tx1"/>
                </a:solidFill>
                <a:effectLst/>
                <a:latin typeface="+mn-lt"/>
                <a:ea typeface="+mn-ea"/>
                <a:cs typeface="+mn-cs"/>
              </a:rPr>
              <a:t>seguros.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Se </a:t>
            </a:r>
            <a:r>
              <a:rPr lang="pt-BR" sz="1200" b="0" kern="1200" dirty="0" smtClean="0">
                <a:solidFill>
                  <a:schemeClr val="tx1"/>
                </a:solidFill>
                <a:effectLst/>
                <a:latin typeface="+mn-lt"/>
                <a:ea typeface="+mn-ea"/>
                <a:cs typeface="+mn-cs"/>
              </a:rPr>
              <a:t>os serviços de negócios retornarem valores considerados como "emita uma apólice", o serviço de integração chamará outro serviço de </a:t>
            </a:r>
            <a:r>
              <a:rPr lang="pt-BR" sz="1200" b="0" kern="1200" dirty="0" smtClean="0">
                <a:solidFill>
                  <a:schemeClr val="tx1"/>
                </a:solidFill>
                <a:effectLst/>
                <a:latin typeface="+mn-lt"/>
                <a:ea typeface="+mn-ea"/>
                <a:cs typeface="+mn-cs"/>
              </a:rPr>
              <a:t>negócios.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segundo serviço de negócios calcula uma cotação e retorna a cotação para o software, como uma aplicação da Web, que chamou a aplicação orientada a serviços.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terceiro nível consiste em serviços de acesso a dados, cada um dos quais lida com a tarefa relativamente técnica de ler e gravar em áreas de armazenamento de dados, como bancos de dados e filas de </a:t>
            </a:r>
            <a:r>
              <a:rPr lang="pt-BR" sz="1200" b="0" kern="1200" dirty="0" smtClean="0">
                <a:solidFill>
                  <a:schemeClr val="tx1"/>
                </a:solidFill>
                <a:effectLst/>
                <a:latin typeface="+mn-lt"/>
                <a:ea typeface="+mn-ea"/>
                <a:cs typeface="+mn-cs"/>
              </a:rPr>
              <a:t>mensagens.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Um </a:t>
            </a:r>
            <a:r>
              <a:rPr lang="pt-BR" sz="1200" b="0" kern="1200" dirty="0" smtClean="0">
                <a:solidFill>
                  <a:schemeClr val="tx1"/>
                </a:solidFill>
                <a:effectLst/>
                <a:latin typeface="+mn-lt"/>
                <a:ea typeface="+mn-ea"/>
                <a:cs typeface="+mn-cs"/>
              </a:rPr>
              <a:t>serviço de acesso a dados é mais frequentemente invocado a partir da camada de negócios, mas o fácil acesso dos serviços permite diferentes </a:t>
            </a:r>
            <a:r>
              <a:rPr lang="pt-BR" sz="1200" b="0" kern="1200" dirty="0" smtClean="0">
                <a:solidFill>
                  <a:schemeClr val="tx1"/>
                </a:solidFill>
                <a:effectLst/>
                <a:latin typeface="+mn-lt"/>
                <a:ea typeface="+mn-ea"/>
                <a:cs typeface="+mn-cs"/>
              </a:rPr>
              <a:t>usos.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um solicitante desse tipo de aplicação da Web pode acessar um serviço de acesso a dados para atribuir valores iniciais em um formulário.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ponto central é a </a:t>
            </a:r>
            <a:r>
              <a:rPr lang="pt-BR" sz="1200" b="0" kern="1200" dirty="0" smtClean="0">
                <a:solidFill>
                  <a:schemeClr val="tx1"/>
                </a:solidFill>
                <a:effectLst/>
                <a:latin typeface="+mn-lt"/>
                <a:ea typeface="+mn-ea"/>
                <a:cs typeface="+mn-cs"/>
              </a:rPr>
              <a:t>flexibilidade.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Alguns </a:t>
            </a:r>
            <a:r>
              <a:rPr lang="pt-BR" sz="1200" b="0" kern="1200" dirty="0" smtClean="0">
                <a:solidFill>
                  <a:schemeClr val="tx1"/>
                </a:solidFill>
                <a:effectLst/>
                <a:latin typeface="+mn-lt"/>
                <a:ea typeface="+mn-ea"/>
                <a:cs typeface="+mn-cs"/>
              </a:rPr>
              <a:t>serviços de integração fornecem diferentes operações para diferentes solicitantes e alguns invocam outros serviços de </a:t>
            </a:r>
            <a:r>
              <a:rPr lang="pt-BR" sz="1200" b="0" kern="1200" dirty="0" smtClean="0">
                <a:solidFill>
                  <a:schemeClr val="tx1"/>
                </a:solidFill>
                <a:effectLst/>
                <a:latin typeface="+mn-lt"/>
                <a:ea typeface="+mn-ea"/>
                <a:cs typeface="+mn-cs"/>
              </a:rPr>
              <a:t>integração.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um solicitante pode acessar diferentes tipos de serviços de dentro de uma aplicação orientada a </a:t>
            </a:r>
            <a:r>
              <a:rPr lang="pt-BR" sz="1200" b="0" kern="1200" dirty="0" smtClean="0">
                <a:solidFill>
                  <a:schemeClr val="tx1"/>
                </a:solidFill>
                <a:effectLst/>
                <a:latin typeface="+mn-lt"/>
                <a:ea typeface="+mn-ea"/>
                <a:cs typeface="+mn-cs"/>
              </a:rPr>
              <a:t>serviços.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solicitante pode acessar um serviço de integração em um ponto e um serviço de negócios em outro</a:t>
            </a:r>
            <a:r>
              <a:rPr lang="pt-BR" sz="1200" b="0" kern="1200" dirty="0" smtClean="0">
                <a:solidFill>
                  <a:schemeClr val="tx1"/>
                </a:solidFill>
                <a:effectLst/>
                <a:latin typeface="+mn-lt"/>
                <a:ea typeface="+mn-ea"/>
                <a:cs typeface="+mn-cs"/>
              </a:rPr>
              <a:t>.</a:t>
            </a:r>
            <a:endParaRPr lang="pt-BR" sz="1200" b="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Qual é a característica que define de um serviço da </a:t>
            </a:r>
            <a:r>
              <a:rPr lang="pt-BR" sz="1200" b="0" kern="1200" dirty="0" smtClean="0">
                <a:solidFill>
                  <a:schemeClr val="tx1"/>
                </a:solidFill>
                <a:effectLst/>
                <a:latin typeface="+mn-lt"/>
                <a:ea typeface="+mn-ea"/>
                <a:cs typeface="+mn-cs"/>
              </a:rPr>
              <a:t>web?</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Para </a:t>
            </a:r>
            <a:r>
              <a:rPr lang="pt-BR" sz="1200" b="0" kern="1200" dirty="0" smtClean="0">
                <a:solidFill>
                  <a:schemeClr val="tx1"/>
                </a:solidFill>
                <a:effectLst/>
                <a:latin typeface="+mn-lt"/>
                <a:ea typeface="+mn-ea"/>
                <a:cs typeface="+mn-cs"/>
              </a:rPr>
              <a:t>algumas pessoas, a resposta é que o serviço troca dados em um formato baseado em texto chamado </a:t>
            </a:r>
            <a:r>
              <a:rPr lang="pt-BR" sz="1200" b="0" kern="1200" dirty="0" smtClean="0">
                <a:solidFill>
                  <a:schemeClr val="tx1"/>
                </a:solidFill>
                <a:effectLst/>
                <a:latin typeface="+mn-lt"/>
                <a:ea typeface="+mn-ea"/>
                <a:cs typeface="+mn-cs"/>
              </a:rPr>
              <a:t>SOAP.</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Outras </a:t>
            </a:r>
            <a:r>
              <a:rPr lang="pt-BR" sz="1200" b="0" kern="1200" dirty="0" smtClean="0">
                <a:solidFill>
                  <a:schemeClr val="tx1"/>
                </a:solidFill>
                <a:effectLst/>
                <a:latin typeface="+mn-lt"/>
                <a:ea typeface="+mn-ea"/>
                <a:cs typeface="+mn-cs"/>
              </a:rPr>
              <a:t>pessoas insistem que a característica que define de um serviço web é que o serviço troca dados na World </a:t>
            </a:r>
            <a:r>
              <a:rPr lang="pt-BR" sz="1200" b="0" kern="1200" dirty="0" err="1" smtClean="0">
                <a:solidFill>
                  <a:schemeClr val="tx1"/>
                </a:solidFill>
                <a:effectLst/>
                <a:latin typeface="+mn-lt"/>
                <a:ea typeface="+mn-ea"/>
                <a:cs typeface="+mn-cs"/>
              </a:rPr>
              <a:t>Wide</a:t>
            </a:r>
            <a:r>
              <a:rPr lang="pt-BR" sz="1200" b="0" kern="1200" dirty="0" smtClean="0">
                <a:solidFill>
                  <a:schemeClr val="tx1"/>
                </a:solidFill>
                <a:effectLst/>
                <a:latin typeface="+mn-lt"/>
                <a:ea typeface="+mn-ea"/>
                <a:cs typeface="+mn-cs"/>
              </a:rPr>
              <a:t> Web por meio do software de comunicações Hypertext </a:t>
            </a:r>
            <a:r>
              <a:rPr lang="pt-BR" sz="1200" b="0" kern="1200" dirty="0" err="1" smtClean="0">
                <a:solidFill>
                  <a:schemeClr val="tx1"/>
                </a:solidFill>
                <a:effectLst/>
                <a:latin typeface="+mn-lt"/>
                <a:ea typeface="+mn-ea"/>
                <a:cs typeface="+mn-cs"/>
              </a:rPr>
              <a:t>Transfer</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Protocol</a:t>
            </a:r>
            <a:r>
              <a:rPr lang="pt-BR" sz="1200" b="0" kern="1200" dirty="0" smtClean="0">
                <a:solidFill>
                  <a:schemeClr val="tx1"/>
                </a:solidFill>
                <a:effectLst/>
                <a:latin typeface="+mn-lt"/>
                <a:ea typeface="+mn-ea"/>
                <a:cs typeface="+mn-cs"/>
              </a:rPr>
              <a:t> (HTTP).</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Para entender os diferentes estilos de serviços da Web, considere a estrutura de uma mensagem de solicitação HTTP, onde os dados são transmitidos de um navegador para um servidor da Web, e a estrutura da mensagem de resposta HTTP, se houver, que retorna.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99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Spring Framework é uma solução </a:t>
            </a:r>
            <a:r>
              <a:rPr lang="pt-BR" sz="1200" b="1" kern="1200" dirty="0" smtClean="0">
                <a:solidFill>
                  <a:schemeClr val="tx1"/>
                </a:solidFill>
                <a:effectLst/>
                <a:latin typeface="+mn-lt"/>
                <a:ea typeface="+mn-ea"/>
                <a:cs typeface="+mn-cs"/>
              </a:rPr>
              <a:t>leve </a:t>
            </a:r>
            <a:r>
              <a:rPr lang="pt-BR" sz="1200" b="0" kern="1200" dirty="0" smtClean="0">
                <a:solidFill>
                  <a:schemeClr val="tx1"/>
                </a:solidFill>
                <a:effectLst/>
                <a:latin typeface="+mn-lt"/>
                <a:ea typeface="+mn-ea"/>
                <a:cs typeface="+mn-cs"/>
              </a:rPr>
              <a:t>e um </a:t>
            </a:r>
            <a:r>
              <a:rPr lang="pt-BR" sz="1200" b="1" kern="1200" dirty="0" smtClean="0">
                <a:solidFill>
                  <a:schemeClr val="tx1"/>
                </a:solidFill>
                <a:effectLst/>
                <a:latin typeface="+mn-lt"/>
                <a:ea typeface="+mn-ea"/>
                <a:cs typeface="+mn-cs"/>
              </a:rPr>
              <a:t>potencial imediato</a:t>
            </a:r>
            <a:r>
              <a:rPr lang="pt-BR" sz="1200" b="0" kern="1200" dirty="0" smtClean="0">
                <a:solidFill>
                  <a:schemeClr val="tx1"/>
                </a:solidFill>
                <a:effectLst/>
                <a:latin typeface="+mn-lt"/>
                <a:ea typeface="+mn-ea"/>
                <a:cs typeface="+mn-cs"/>
              </a:rPr>
              <a:t> para a criação de </a:t>
            </a:r>
            <a:r>
              <a:rPr lang="pt-BR" sz="1200" b="1" kern="1200" dirty="0" smtClean="0">
                <a:solidFill>
                  <a:schemeClr val="tx1"/>
                </a:solidFill>
                <a:effectLst/>
                <a:latin typeface="+mn-lt"/>
                <a:ea typeface="+mn-ea"/>
                <a:cs typeface="+mn-cs"/>
              </a:rPr>
              <a:t>aplicativos </a:t>
            </a:r>
            <a:r>
              <a:rPr lang="pt-BR" sz="1200" b="1" kern="1200" dirty="0" smtClean="0">
                <a:solidFill>
                  <a:schemeClr val="tx1"/>
                </a:solidFill>
                <a:effectLst/>
                <a:latin typeface="+mn-lt"/>
                <a:ea typeface="+mn-ea"/>
                <a:cs typeface="+mn-cs"/>
              </a:rPr>
              <a:t>corporativos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No </a:t>
            </a:r>
            <a:r>
              <a:rPr lang="pt-BR" sz="1200" b="0" kern="1200" dirty="0" smtClean="0">
                <a:solidFill>
                  <a:schemeClr val="tx1"/>
                </a:solidFill>
                <a:effectLst/>
                <a:latin typeface="+mn-lt"/>
                <a:ea typeface="+mn-ea"/>
                <a:cs typeface="+mn-cs"/>
              </a:rPr>
              <a:t>entanto, o Spring é </a:t>
            </a:r>
            <a:r>
              <a:rPr lang="pt-BR" sz="1200" b="1" kern="1200" dirty="0" smtClean="0">
                <a:solidFill>
                  <a:schemeClr val="tx1"/>
                </a:solidFill>
                <a:effectLst/>
                <a:latin typeface="+mn-lt"/>
                <a:ea typeface="+mn-ea"/>
                <a:cs typeface="+mn-cs"/>
              </a:rPr>
              <a:t>modular</a:t>
            </a:r>
            <a:r>
              <a:rPr lang="pt-BR" sz="1200" b="0" kern="1200" dirty="0" smtClean="0">
                <a:solidFill>
                  <a:schemeClr val="tx1"/>
                </a:solidFill>
                <a:effectLst/>
                <a:latin typeface="+mn-lt"/>
                <a:ea typeface="+mn-ea"/>
                <a:cs typeface="+mn-cs"/>
              </a:rPr>
              <a:t>, permitindo que você </a:t>
            </a:r>
            <a:r>
              <a:rPr lang="pt-BR" sz="1200" b="1" kern="1200" dirty="0" smtClean="0">
                <a:solidFill>
                  <a:schemeClr val="tx1"/>
                </a:solidFill>
                <a:effectLst/>
                <a:latin typeface="+mn-lt"/>
                <a:ea typeface="+mn-ea"/>
                <a:cs typeface="+mn-cs"/>
              </a:rPr>
              <a:t>use apenas as partes que você precisa</a:t>
            </a:r>
            <a:r>
              <a:rPr lang="pt-BR" sz="1200" b="0" kern="1200" dirty="0" smtClean="0">
                <a:solidFill>
                  <a:schemeClr val="tx1"/>
                </a:solidFill>
                <a:effectLst/>
                <a:latin typeface="+mn-lt"/>
                <a:ea typeface="+mn-ea"/>
                <a:cs typeface="+mn-cs"/>
              </a:rPr>
              <a:t>, sem ter que trazer o </a:t>
            </a:r>
            <a:r>
              <a:rPr lang="pt-BR" sz="1200" b="0" kern="1200" dirty="0" smtClean="0">
                <a:solidFill>
                  <a:schemeClr val="tx1"/>
                </a:solidFill>
                <a:effectLst/>
                <a:latin typeface="+mn-lt"/>
                <a:ea typeface="+mn-ea"/>
                <a:cs typeface="+mn-cs"/>
              </a:rPr>
              <a:t>resto.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a:t>
            </a:r>
            <a:r>
              <a:rPr lang="pt-BR" sz="1200" b="0" kern="1200" dirty="0" smtClean="0">
                <a:solidFill>
                  <a:schemeClr val="tx1"/>
                </a:solidFill>
                <a:effectLst/>
                <a:latin typeface="+mn-lt"/>
                <a:ea typeface="+mn-ea"/>
                <a:cs typeface="+mn-cs"/>
              </a:rPr>
              <a:t>pode usar o contêiner </a:t>
            </a:r>
            <a:r>
              <a:rPr lang="pt-BR" sz="1200" b="1" kern="1200" dirty="0" err="1" smtClean="0">
                <a:solidFill>
                  <a:schemeClr val="tx1"/>
                </a:solidFill>
                <a:effectLst/>
                <a:latin typeface="+mn-lt"/>
                <a:ea typeface="+mn-ea"/>
                <a:cs typeface="+mn-cs"/>
              </a:rPr>
              <a:t>IoC</a:t>
            </a:r>
            <a:r>
              <a:rPr lang="pt-BR" sz="1200" b="0" kern="1200" dirty="0" smtClean="0">
                <a:solidFill>
                  <a:schemeClr val="tx1"/>
                </a:solidFill>
                <a:effectLst/>
                <a:latin typeface="+mn-lt"/>
                <a:ea typeface="+mn-ea"/>
                <a:cs typeface="+mn-cs"/>
              </a:rPr>
              <a:t>, com o </a:t>
            </a:r>
            <a:r>
              <a:rPr lang="pt-BR" sz="1200" b="1" kern="1200" dirty="0" err="1" smtClean="0">
                <a:solidFill>
                  <a:schemeClr val="tx1"/>
                </a:solidFill>
                <a:effectLst/>
                <a:latin typeface="+mn-lt"/>
                <a:ea typeface="+mn-ea"/>
                <a:cs typeface="+mn-cs"/>
              </a:rPr>
              <a:t>Struts</a:t>
            </a:r>
            <a:r>
              <a:rPr lang="pt-BR" sz="1200" b="1" kern="1200" dirty="0" smtClean="0">
                <a:solidFill>
                  <a:schemeClr val="tx1"/>
                </a:solidFill>
                <a:effectLst/>
                <a:latin typeface="+mn-lt"/>
                <a:ea typeface="+mn-ea"/>
                <a:cs typeface="+mn-cs"/>
              </a:rPr>
              <a:t> no topo</a:t>
            </a:r>
            <a:r>
              <a:rPr lang="pt-BR" sz="1200" b="0" kern="1200" dirty="0" smtClean="0">
                <a:solidFill>
                  <a:schemeClr val="tx1"/>
                </a:solidFill>
                <a:effectLst/>
                <a:latin typeface="+mn-lt"/>
                <a:ea typeface="+mn-ea"/>
                <a:cs typeface="+mn-cs"/>
              </a:rPr>
              <a:t>, mas também pode usar apenas o código de integração do </a:t>
            </a:r>
            <a:r>
              <a:rPr lang="pt-BR" sz="1200" b="1" kern="1200" dirty="0" err="1" smtClean="0">
                <a:solidFill>
                  <a:schemeClr val="tx1"/>
                </a:solidFill>
                <a:effectLst/>
                <a:latin typeface="+mn-lt"/>
                <a:ea typeface="+mn-ea"/>
                <a:cs typeface="+mn-cs"/>
              </a:rPr>
              <a:t>Hibernate</a:t>
            </a:r>
            <a:r>
              <a:rPr lang="pt-BR" sz="1200" b="1"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ou a camada de abstração do </a:t>
            </a:r>
            <a:r>
              <a:rPr lang="pt-BR" sz="1200" b="1" kern="1200" dirty="0" smtClean="0">
                <a:solidFill>
                  <a:schemeClr val="tx1"/>
                </a:solidFill>
                <a:effectLst/>
                <a:latin typeface="+mn-lt"/>
                <a:ea typeface="+mn-ea"/>
                <a:cs typeface="+mn-cs"/>
              </a:rPr>
              <a:t>JDBC</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Spring Framework suporta </a:t>
            </a:r>
            <a:r>
              <a:rPr lang="pt-BR" sz="1200" b="1" kern="1200" dirty="0" smtClean="0">
                <a:solidFill>
                  <a:schemeClr val="tx1"/>
                </a:solidFill>
                <a:effectLst/>
                <a:latin typeface="+mn-lt"/>
                <a:ea typeface="+mn-ea"/>
                <a:cs typeface="+mn-cs"/>
              </a:rPr>
              <a:t>gerenciamento de transações declarativas</a:t>
            </a:r>
            <a:r>
              <a:rPr lang="pt-BR" sz="1200" b="0" kern="1200" dirty="0" smtClean="0">
                <a:solidFill>
                  <a:schemeClr val="tx1"/>
                </a:solidFill>
                <a:effectLst/>
                <a:latin typeface="+mn-lt"/>
                <a:ea typeface="+mn-ea"/>
                <a:cs typeface="+mn-cs"/>
              </a:rPr>
              <a:t>, acesso remoto à sua lógica por meio de </a:t>
            </a:r>
            <a:r>
              <a:rPr lang="pt-BR" sz="1200" b="1" kern="1200" dirty="0" smtClean="0">
                <a:solidFill>
                  <a:schemeClr val="tx1"/>
                </a:solidFill>
                <a:effectLst/>
                <a:latin typeface="+mn-lt"/>
                <a:ea typeface="+mn-ea"/>
                <a:cs typeface="+mn-cs"/>
              </a:rPr>
              <a:t>RMI ou serviços da Web</a:t>
            </a:r>
            <a:r>
              <a:rPr lang="pt-BR" sz="1200" b="0" kern="1200" dirty="0" smtClean="0">
                <a:solidFill>
                  <a:schemeClr val="tx1"/>
                </a:solidFill>
                <a:effectLst/>
                <a:latin typeface="+mn-lt"/>
                <a:ea typeface="+mn-ea"/>
                <a:cs typeface="+mn-cs"/>
              </a:rPr>
              <a:t> e várias opções para </a:t>
            </a:r>
            <a:r>
              <a:rPr lang="pt-BR" sz="1200" b="1" kern="1200" dirty="0" smtClean="0">
                <a:solidFill>
                  <a:schemeClr val="tx1"/>
                </a:solidFill>
                <a:effectLst/>
                <a:latin typeface="+mn-lt"/>
                <a:ea typeface="+mn-ea"/>
                <a:cs typeface="+mn-cs"/>
              </a:rPr>
              <a:t>persistir seus </a:t>
            </a:r>
            <a:r>
              <a:rPr lang="pt-BR" sz="1200" b="1" kern="1200" dirty="0" smtClean="0">
                <a:solidFill>
                  <a:schemeClr val="tx1"/>
                </a:solidFill>
                <a:effectLst/>
                <a:latin typeface="+mn-lt"/>
                <a:ea typeface="+mn-ea"/>
                <a:cs typeface="+mn-cs"/>
              </a:rPr>
              <a:t>dados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Ele </a:t>
            </a:r>
            <a:r>
              <a:rPr lang="pt-BR" sz="1200" b="0" kern="1200" dirty="0" smtClean="0">
                <a:solidFill>
                  <a:schemeClr val="tx1"/>
                </a:solidFill>
                <a:effectLst/>
                <a:latin typeface="+mn-lt"/>
                <a:ea typeface="+mn-ea"/>
                <a:cs typeface="+mn-cs"/>
              </a:rPr>
              <a:t>oferece uma estrutura </a:t>
            </a:r>
            <a:r>
              <a:rPr lang="pt-BR" sz="1200" b="1" kern="1200" dirty="0" smtClean="0">
                <a:solidFill>
                  <a:schemeClr val="tx1"/>
                </a:solidFill>
                <a:effectLst/>
                <a:latin typeface="+mn-lt"/>
                <a:ea typeface="+mn-ea"/>
                <a:cs typeface="+mn-cs"/>
              </a:rPr>
              <a:t>MVC completa</a:t>
            </a:r>
            <a:r>
              <a:rPr lang="pt-BR" sz="1200" b="0" kern="1200" dirty="0" smtClean="0">
                <a:solidFill>
                  <a:schemeClr val="tx1"/>
                </a:solidFill>
                <a:effectLst/>
                <a:latin typeface="+mn-lt"/>
                <a:ea typeface="+mn-ea"/>
                <a:cs typeface="+mn-cs"/>
              </a:rPr>
              <a:t> e permite que você integre o </a:t>
            </a:r>
            <a:r>
              <a:rPr lang="pt-BR" sz="1200" b="1" kern="1200" dirty="0" smtClean="0">
                <a:solidFill>
                  <a:schemeClr val="tx1"/>
                </a:solidFill>
                <a:effectLst/>
                <a:latin typeface="+mn-lt"/>
                <a:ea typeface="+mn-ea"/>
                <a:cs typeface="+mn-cs"/>
              </a:rPr>
              <a:t>AOP (</a:t>
            </a:r>
            <a:r>
              <a:rPr lang="pt-BR" sz="1200" b="1" kern="1200" dirty="0" err="1" smtClean="0">
                <a:solidFill>
                  <a:schemeClr val="tx1"/>
                </a:solidFill>
                <a:effectLst/>
                <a:latin typeface="+mn-lt"/>
                <a:ea typeface="+mn-ea"/>
                <a:cs typeface="+mn-cs"/>
              </a:rPr>
              <a:t>Aspect</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Oriented</a:t>
            </a:r>
            <a:r>
              <a:rPr lang="pt-BR" sz="1200" b="1" kern="1200" dirty="0" smtClean="0">
                <a:solidFill>
                  <a:schemeClr val="tx1"/>
                </a:solidFill>
                <a:effectLst/>
                <a:latin typeface="+mn-lt"/>
                <a:ea typeface="+mn-ea"/>
                <a:cs typeface="+mn-cs"/>
              </a:rPr>
              <a:t> </a:t>
            </a:r>
            <a:r>
              <a:rPr lang="pt-BR" sz="1200" b="1" kern="1200" dirty="0" err="1" smtClean="0">
                <a:solidFill>
                  <a:schemeClr val="tx1"/>
                </a:solidFill>
                <a:effectLst/>
                <a:latin typeface="+mn-lt"/>
                <a:ea typeface="+mn-ea"/>
                <a:cs typeface="+mn-cs"/>
              </a:rPr>
              <a:t>Programming</a:t>
            </a:r>
            <a:r>
              <a:rPr lang="pt-BR" sz="1200" b="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de forma transparente ao seu software.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Spring é projetado para ser </a:t>
            </a:r>
            <a:r>
              <a:rPr lang="pt-BR" sz="1200" b="1" kern="1200" dirty="0" smtClean="0">
                <a:solidFill>
                  <a:schemeClr val="tx1"/>
                </a:solidFill>
                <a:effectLst/>
                <a:latin typeface="+mn-lt"/>
                <a:ea typeface="+mn-ea"/>
                <a:cs typeface="+mn-cs"/>
              </a:rPr>
              <a:t>não intrusivo</a:t>
            </a:r>
            <a:r>
              <a:rPr lang="pt-BR" sz="1200" b="0" kern="1200" dirty="0" smtClean="0">
                <a:solidFill>
                  <a:schemeClr val="tx1"/>
                </a:solidFill>
                <a:effectLst/>
                <a:latin typeface="+mn-lt"/>
                <a:ea typeface="+mn-ea"/>
                <a:cs typeface="+mn-cs"/>
              </a:rPr>
              <a:t>, o que significa que o código de </a:t>
            </a:r>
            <a:r>
              <a:rPr lang="pt-BR" sz="1200" b="1" kern="1200" dirty="0" smtClean="0">
                <a:solidFill>
                  <a:schemeClr val="tx1"/>
                </a:solidFill>
                <a:effectLst/>
                <a:latin typeface="+mn-lt"/>
                <a:ea typeface="+mn-ea"/>
                <a:cs typeface="+mn-cs"/>
              </a:rPr>
              <a:t>lógica do seu domínio geralmente não possui dependências no próprio </a:t>
            </a:r>
            <a:r>
              <a:rPr lang="pt-BR" sz="1200" b="1" kern="1200" dirty="0" smtClean="0">
                <a:solidFill>
                  <a:schemeClr val="tx1"/>
                </a:solidFill>
                <a:effectLst/>
                <a:latin typeface="+mn-lt"/>
                <a:ea typeface="+mn-ea"/>
                <a:cs typeface="+mn-cs"/>
              </a:rPr>
              <a:t>framework</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Na </a:t>
            </a:r>
            <a:r>
              <a:rPr lang="pt-BR" sz="1200" b="0" kern="1200" dirty="0" smtClean="0">
                <a:solidFill>
                  <a:schemeClr val="tx1"/>
                </a:solidFill>
                <a:effectLst/>
                <a:latin typeface="+mn-lt"/>
                <a:ea typeface="+mn-ea"/>
                <a:cs typeface="+mn-cs"/>
              </a:rPr>
              <a:t>sua </a:t>
            </a:r>
            <a:r>
              <a:rPr lang="pt-BR" sz="1200" b="1" kern="1200" dirty="0" smtClean="0">
                <a:solidFill>
                  <a:schemeClr val="tx1"/>
                </a:solidFill>
                <a:effectLst/>
                <a:latin typeface="+mn-lt"/>
                <a:ea typeface="+mn-ea"/>
                <a:cs typeface="+mn-cs"/>
              </a:rPr>
              <a:t>camada de integração</a:t>
            </a:r>
            <a:r>
              <a:rPr lang="pt-BR" sz="1200" b="0" kern="1200" dirty="0" smtClean="0">
                <a:solidFill>
                  <a:schemeClr val="tx1"/>
                </a:solidFill>
                <a:effectLst/>
                <a:latin typeface="+mn-lt"/>
                <a:ea typeface="+mn-ea"/>
                <a:cs typeface="+mn-cs"/>
              </a:rPr>
              <a:t> (como a camada de acesso a dados), </a:t>
            </a:r>
            <a:r>
              <a:rPr lang="pt-BR" sz="1200" b="1" kern="1200" dirty="0" smtClean="0">
                <a:solidFill>
                  <a:schemeClr val="tx1"/>
                </a:solidFill>
                <a:effectLst/>
                <a:latin typeface="+mn-lt"/>
                <a:ea typeface="+mn-ea"/>
                <a:cs typeface="+mn-cs"/>
              </a:rPr>
              <a:t>existirão algumas dependências</a:t>
            </a:r>
            <a:r>
              <a:rPr lang="pt-BR" sz="1200" b="0" kern="1200" dirty="0" smtClean="0">
                <a:solidFill>
                  <a:schemeClr val="tx1"/>
                </a:solidFill>
                <a:effectLst/>
                <a:latin typeface="+mn-lt"/>
                <a:ea typeface="+mn-ea"/>
                <a:cs typeface="+mn-cs"/>
              </a:rPr>
              <a:t> na tecnologia de acesso a dados e nas bibliotecas do </a:t>
            </a:r>
            <a:r>
              <a:rPr lang="pt-BR" sz="1200" b="0" kern="1200" dirty="0" smtClean="0">
                <a:solidFill>
                  <a:schemeClr val="tx1"/>
                </a:solidFill>
                <a:effectLst/>
                <a:latin typeface="+mn-lt"/>
                <a:ea typeface="+mn-ea"/>
                <a:cs typeface="+mn-cs"/>
              </a:rPr>
              <a:t>Spring.</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No </a:t>
            </a:r>
            <a:r>
              <a:rPr lang="pt-BR" sz="1200" b="0" kern="1200" dirty="0" smtClean="0">
                <a:solidFill>
                  <a:schemeClr val="tx1"/>
                </a:solidFill>
                <a:effectLst/>
                <a:latin typeface="+mn-lt"/>
                <a:ea typeface="+mn-ea"/>
                <a:cs typeface="+mn-cs"/>
              </a:rPr>
              <a:t>entanto, deve ser </a:t>
            </a:r>
            <a:r>
              <a:rPr lang="pt-BR" sz="1200" b="1" kern="1200" dirty="0" smtClean="0">
                <a:solidFill>
                  <a:schemeClr val="tx1"/>
                </a:solidFill>
                <a:effectLst/>
                <a:latin typeface="+mn-lt"/>
                <a:ea typeface="+mn-ea"/>
                <a:cs typeface="+mn-cs"/>
              </a:rPr>
              <a:t>fácil isolar essas dependências do restante da sua base de código</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Spring Framework é uma plataforma Java que fornece suporte abrangente à infraestrutura para o </a:t>
            </a:r>
            <a:r>
              <a:rPr lang="pt-BR" sz="1200" b="1" kern="1200" dirty="0" smtClean="0">
                <a:solidFill>
                  <a:schemeClr val="tx1"/>
                </a:solidFill>
                <a:effectLst/>
                <a:latin typeface="+mn-lt"/>
                <a:ea typeface="+mn-ea"/>
                <a:cs typeface="+mn-cs"/>
              </a:rPr>
              <a:t>desenvolvimento de aplicativos </a:t>
            </a:r>
            <a:r>
              <a:rPr lang="pt-BR" sz="1200" b="1" kern="1200" dirty="0" smtClean="0">
                <a:solidFill>
                  <a:schemeClr val="tx1"/>
                </a:solidFill>
                <a:effectLst/>
                <a:latin typeface="+mn-lt"/>
                <a:ea typeface="+mn-ea"/>
                <a:cs typeface="+mn-cs"/>
              </a:rPr>
              <a:t>Java</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1" kern="1200" dirty="0" smtClean="0">
                <a:solidFill>
                  <a:schemeClr val="tx1"/>
                </a:solidFill>
                <a:effectLst/>
                <a:latin typeface="+mn-lt"/>
                <a:ea typeface="+mn-ea"/>
                <a:cs typeface="+mn-cs"/>
              </a:rPr>
              <a:t>Spring </a:t>
            </a:r>
            <a:r>
              <a:rPr lang="pt-BR" sz="1200" b="1" kern="1200" dirty="0" smtClean="0">
                <a:solidFill>
                  <a:schemeClr val="tx1"/>
                </a:solidFill>
                <a:effectLst/>
                <a:latin typeface="+mn-lt"/>
                <a:ea typeface="+mn-ea"/>
                <a:cs typeface="+mn-cs"/>
              </a:rPr>
              <a:t>lida com a infraestrutura</a:t>
            </a:r>
            <a:r>
              <a:rPr lang="pt-BR" sz="1200" b="0" kern="1200" dirty="0" smtClean="0">
                <a:solidFill>
                  <a:schemeClr val="tx1"/>
                </a:solidFill>
                <a:effectLst/>
                <a:latin typeface="+mn-lt"/>
                <a:ea typeface="+mn-ea"/>
                <a:cs typeface="+mn-cs"/>
              </a:rPr>
              <a:t> para que </a:t>
            </a:r>
            <a:r>
              <a:rPr lang="pt-BR" sz="1200" b="1" kern="1200" dirty="0" smtClean="0">
                <a:solidFill>
                  <a:schemeClr val="tx1"/>
                </a:solidFill>
                <a:effectLst/>
                <a:latin typeface="+mn-lt"/>
                <a:ea typeface="+mn-ea"/>
                <a:cs typeface="+mn-cs"/>
              </a:rPr>
              <a:t>você possa se concentrar no seu aplicativo</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Spring permite que você construa aplicativos a partir de "</a:t>
            </a:r>
            <a:r>
              <a:rPr lang="pt-BR" sz="1200" b="1" kern="1200" dirty="0" smtClean="0">
                <a:solidFill>
                  <a:schemeClr val="tx1"/>
                </a:solidFill>
                <a:effectLst/>
                <a:latin typeface="+mn-lt"/>
                <a:ea typeface="+mn-ea"/>
                <a:cs typeface="+mn-cs"/>
              </a:rPr>
              <a:t>objetos Java simples</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POJOs</a:t>
            </a:r>
            <a:r>
              <a:rPr lang="pt-BR" sz="1200" b="0" kern="1200" dirty="0" smtClean="0">
                <a:solidFill>
                  <a:schemeClr val="tx1"/>
                </a:solidFill>
                <a:effectLst/>
                <a:latin typeface="+mn-lt"/>
                <a:ea typeface="+mn-ea"/>
                <a:cs typeface="+mn-cs"/>
              </a:rPr>
              <a:t>) e aplique serviços corporativos de maneira não invasiva a </a:t>
            </a:r>
            <a:r>
              <a:rPr lang="pt-BR" sz="1200" b="0" kern="1200" dirty="0" err="1" smtClean="0">
                <a:solidFill>
                  <a:schemeClr val="tx1"/>
                </a:solidFill>
                <a:effectLst/>
                <a:latin typeface="+mn-lt"/>
                <a:ea typeface="+mn-ea"/>
                <a:cs typeface="+mn-cs"/>
              </a:rPr>
              <a:t>POJOs</a:t>
            </a:r>
            <a:r>
              <a:rPr lang="pt-BR" sz="1200" b="0" kern="1200" dirty="0" smtClean="0">
                <a:solidFill>
                  <a:schemeClr val="tx1"/>
                </a:solidFill>
                <a:effectLst/>
                <a:latin typeface="+mn-lt"/>
                <a:ea typeface="+mn-ea"/>
                <a:cs typeface="+mn-cs"/>
              </a:rPr>
              <a:t>.</a:t>
            </a: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24</a:t>
            </a:fld>
            <a:endParaRPr lang="pt-BR"/>
          </a:p>
        </p:txBody>
      </p:sp>
    </p:spTree>
    <p:extLst>
      <p:ext uri="{BB962C8B-B14F-4D97-AF65-F5344CB8AC3E}">
        <p14:creationId xmlns:p14="http://schemas.microsoft.com/office/powerpoint/2010/main" val="100940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mensagem de solicitação HTTP possui três componentes:</a:t>
            </a:r>
          </a:p>
          <a:p>
            <a:pPr marL="228600" indent="-228600">
              <a:buFont typeface="+mj-lt"/>
              <a:buAutoNum type="arabicPeriod"/>
            </a:pPr>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mensagem começa com um método HTTP para identificar o que o destinatário deve fazer com a mensagem</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0" kern="1200" dirty="0" smtClean="0">
                <a:solidFill>
                  <a:schemeClr val="tx1"/>
                </a:solidFill>
                <a:effectLst/>
                <a:latin typeface="+mn-lt"/>
                <a:ea typeface="+mn-ea"/>
                <a:cs typeface="+mn-cs"/>
              </a:rPr>
              <a:t>Várias </a:t>
            </a:r>
            <a:r>
              <a:rPr lang="pt-BR" sz="1200" b="0" kern="1200" dirty="0" smtClean="0">
                <a:solidFill>
                  <a:schemeClr val="tx1"/>
                </a:solidFill>
                <a:effectLst/>
                <a:latin typeface="+mn-lt"/>
                <a:ea typeface="+mn-ea"/>
                <a:cs typeface="+mn-cs"/>
              </a:rPr>
              <a:t>dados que estão no cabeçalho e fornecem informações que não são específicas dos dados da sua empresa. Por exemplo, essas informações podem ser os detalhes sobre o agente do usuário (ou seja, o navegador solicitante). Cada cabeçalho é um par de nome e valor</a:t>
            </a:r>
            <a:r>
              <a:rPr lang="pt-BR" sz="1200" b="0" kern="1200" dirty="0" smtClean="0">
                <a:solidFill>
                  <a:schemeClr val="tx1"/>
                </a:solidFill>
                <a:effectLst/>
                <a:latin typeface="+mn-lt"/>
                <a:ea typeface="+mn-ea"/>
                <a:cs typeface="+mn-cs"/>
              </a:rPr>
              <a:t>:</a:t>
            </a:r>
            <a:r>
              <a:rPr lang="pt-BR" sz="1200" b="0" kern="1200" baseline="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User</a:t>
            </a:r>
            <a:r>
              <a:rPr lang="pt-BR" sz="1200" b="0" kern="1200" dirty="0" smtClean="0">
                <a:solidFill>
                  <a:schemeClr val="tx1"/>
                </a:solidFill>
                <a:effectLst/>
                <a:latin typeface="+mn-lt"/>
                <a:ea typeface="+mn-ea"/>
                <a:cs typeface="+mn-cs"/>
              </a:rPr>
              <a:t>-Agent</a:t>
            </a:r>
            <a:r>
              <a:rPr lang="pt-BR" sz="1200" b="0" kern="1200" dirty="0" smtClean="0">
                <a:solidFill>
                  <a:schemeClr val="tx1"/>
                </a:solidFill>
                <a:effectLst/>
                <a:latin typeface="+mn-lt"/>
                <a:ea typeface="+mn-ea"/>
                <a:cs typeface="+mn-cs"/>
              </a:rPr>
              <a:t>: Mozilla/4.0 </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corpo da entidade é o dado da solicitação, se houver. Se o método HTTP for GET (uma solicitação de dados), o </a:t>
            </a:r>
            <a:r>
              <a:rPr lang="pt-BR" sz="1200" b="0" kern="1200" dirty="0" err="1" smtClean="0">
                <a:solidFill>
                  <a:schemeClr val="tx1"/>
                </a:solidFill>
                <a:effectLst/>
                <a:latin typeface="+mn-lt"/>
                <a:ea typeface="+mn-ea"/>
                <a:cs typeface="+mn-cs"/>
              </a:rPr>
              <a:t>entity-body</a:t>
            </a:r>
            <a:r>
              <a:rPr lang="pt-BR" sz="1200" b="0" kern="1200" dirty="0" smtClean="0">
                <a:solidFill>
                  <a:schemeClr val="tx1"/>
                </a:solidFill>
                <a:effectLst/>
                <a:latin typeface="+mn-lt"/>
                <a:ea typeface="+mn-ea"/>
                <a:cs typeface="+mn-cs"/>
              </a:rPr>
              <a:t> estará vazio na maioria dos casos.</a:t>
            </a:r>
          </a:p>
          <a:p>
            <a:pPr marL="228600" indent="-228600">
              <a:buFont typeface="+mj-lt"/>
              <a:buAutoNum type="arabicPeriod"/>
            </a:pP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mensagem de resposta HTTP possui três componentes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mensagem começa com um código de resposta HTTP para indicar se os dados da solicitação foram processados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0" kern="1200" dirty="0" smtClean="0">
                <a:solidFill>
                  <a:schemeClr val="tx1"/>
                </a:solidFill>
                <a:effectLst/>
                <a:latin typeface="+mn-lt"/>
                <a:ea typeface="+mn-ea"/>
                <a:cs typeface="+mn-cs"/>
              </a:rPr>
              <a:t>Várias </a:t>
            </a:r>
            <a:r>
              <a:rPr lang="pt-BR" sz="1200" b="0" kern="1200" dirty="0" smtClean="0">
                <a:solidFill>
                  <a:schemeClr val="tx1"/>
                </a:solidFill>
                <a:effectLst/>
                <a:latin typeface="+mn-lt"/>
                <a:ea typeface="+mn-ea"/>
                <a:cs typeface="+mn-cs"/>
              </a:rPr>
              <a:t>dados que estão no cabeçalhos, incluindo um, </a:t>
            </a:r>
            <a:r>
              <a:rPr lang="pt-BR" sz="1200" b="0" kern="1200" dirty="0" err="1" smtClean="0">
                <a:solidFill>
                  <a:schemeClr val="tx1"/>
                </a:solidFill>
                <a:effectLst/>
                <a:latin typeface="+mn-lt"/>
                <a:ea typeface="+mn-ea"/>
                <a:cs typeface="+mn-cs"/>
              </a:rPr>
              <a:t>Content-Type</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que identifica o formato dos dados no corpo da entidade da resposta. O formato é específico; por exemplo, um é para uma imagem do tipo JPEG. Se o formato for Hypertext </a:t>
            </a:r>
            <a:r>
              <a:rPr lang="pt-BR" sz="1200" b="0" kern="1200" dirty="0" err="1" smtClean="0">
                <a:solidFill>
                  <a:schemeClr val="tx1"/>
                </a:solidFill>
                <a:effectLst/>
                <a:latin typeface="+mn-lt"/>
                <a:ea typeface="+mn-ea"/>
                <a:cs typeface="+mn-cs"/>
              </a:rPr>
              <a:t>Markup</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Language</a:t>
            </a:r>
            <a:r>
              <a:rPr lang="pt-BR" sz="1200" b="0" kern="1200" dirty="0" smtClean="0">
                <a:solidFill>
                  <a:schemeClr val="tx1"/>
                </a:solidFill>
                <a:effectLst/>
                <a:latin typeface="+mn-lt"/>
                <a:ea typeface="+mn-ea"/>
                <a:cs typeface="+mn-cs"/>
              </a:rPr>
              <a:t> (HTML), a resposta será uma página da web. Pelo menos três outros tipos de conteúdo fornecem dados de negócios para uso em uma aplicação da Web ou outro solicitante: </a:t>
            </a:r>
            <a:r>
              <a:rPr lang="pt-BR" sz="1200" b="0" kern="1200" dirty="0" err="1" smtClean="0">
                <a:solidFill>
                  <a:schemeClr val="tx1"/>
                </a:solidFill>
                <a:effectLst/>
                <a:latin typeface="+mn-lt"/>
                <a:ea typeface="+mn-ea"/>
                <a:cs typeface="+mn-cs"/>
              </a:rPr>
              <a:t>Extensible</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Markup</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Language</a:t>
            </a:r>
            <a:r>
              <a:rPr lang="pt-BR" sz="1200" b="0" kern="1200" dirty="0" smtClean="0">
                <a:solidFill>
                  <a:schemeClr val="tx1"/>
                </a:solidFill>
                <a:effectLst/>
                <a:latin typeface="+mn-lt"/>
                <a:ea typeface="+mn-ea"/>
                <a:cs typeface="+mn-cs"/>
              </a:rPr>
              <a:t> (XML); SOAP, que é um dialeto XML; e </a:t>
            </a:r>
            <a:r>
              <a:rPr lang="pt-BR" sz="1200" b="0" kern="1200" dirty="0" err="1" smtClean="0">
                <a:solidFill>
                  <a:schemeClr val="tx1"/>
                </a:solidFill>
                <a:effectLst/>
                <a:latin typeface="+mn-lt"/>
                <a:ea typeface="+mn-ea"/>
                <a:cs typeface="+mn-cs"/>
              </a:rPr>
              <a:t>JavaScript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Object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Notation</a:t>
            </a:r>
            <a:r>
              <a:rPr lang="pt-BR" sz="1200" b="0" kern="1200" dirty="0" smtClean="0">
                <a:solidFill>
                  <a:schemeClr val="tx1"/>
                </a:solidFill>
                <a:effectLst/>
                <a:latin typeface="+mn-lt"/>
                <a:ea typeface="+mn-ea"/>
                <a:cs typeface="+mn-cs"/>
              </a:rPr>
              <a:t> (JSON), que são dados que são facilmente processados ​​pelo </a:t>
            </a:r>
            <a:r>
              <a:rPr lang="pt-BR" sz="1200" b="0" kern="1200" dirty="0" err="1" smtClean="0">
                <a:solidFill>
                  <a:schemeClr val="tx1"/>
                </a:solidFill>
                <a:effectLst/>
                <a:latin typeface="+mn-lt"/>
                <a:ea typeface="+mn-ea"/>
                <a:cs typeface="+mn-cs"/>
              </a:rPr>
              <a:t>JavaScript</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corpo da entidade são os dados de resposta, se houver;</a:t>
            </a:r>
          </a:p>
          <a:p>
            <a:pPr marL="228600" indent="-228600">
              <a:buFont typeface="+mj-lt"/>
              <a:buAutoNum type="arabicPeriod"/>
            </a:pP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frase </a:t>
            </a:r>
            <a:r>
              <a:rPr lang="pt-BR" sz="1200" b="0" i="0" kern="1200" dirty="0" smtClean="0">
                <a:solidFill>
                  <a:schemeClr val="tx1"/>
                </a:solidFill>
                <a:effectLst/>
                <a:latin typeface="+mn-lt"/>
                <a:ea typeface="+mn-ea"/>
                <a:cs typeface="+mn-cs"/>
              </a:rPr>
              <a:t>serviço </a:t>
            </a:r>
            <a:r>
              <a:rPr lang="pt-BR" sz="1200" b="0" i="0" kern="1200" dirty="0" smtClean="0">
                <a:solidFill>
                  <a:schemeClr val="tx1"/>
                </a:solidFill>
                <a:effectLst/>
                <a:latin typeface="+mn-lt"/>
                <a:ea typeface="+mn-ea"/>
                <a:cs typeface="+mn-cs"/>
              </a:rPr>
              <a:t>da </a:t>
            </a:r>
            <a:r>
              <a:rPr lang="pt-BR" sz="1200" b="0" i="0" kern="1200" dirty="0" smtClean="0">
                <a:solidFill>
                  <a:schemeClr val="tx1"/>
                </a:solidFill>
                <a:effectLst/>
                <a:latin typeface="+mn-lt"/>
                <a:ea typeface="+mn-ea"/>
                <a:cs typeface="+mn-cs"/>
              </a:rPr>
              <a:t>Web</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implica a transmissão de dados em um formato baseado em texto. Por outro lado, um serviço de troca binária troca dados em um formato associado a uma linguagem de computador específica ou a um fornecedor específico.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uso de serviços de troca binária fornece vários benefícios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Permite </a:t>
            </a:r>
            <a:r>
              <a:rPr lang="pt-BR" sz="1200" b="0" kern="1200" dirty="0" smtClean="0">
                <a:solidFill>
                  <a:schemeClr val="tx1"/>
                </a:solidFill>
                <a:effectLst/>
                <a:latin typeface="+mn-lt"/>
                <a:ea typeface="+mn-ea"/>
                <a:cs typeface="+mn-cs"/>
              </a:rPr>
              <a:t>uma resposta em tempo de execução mais rápida do que é possível com serviços da Web</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Evita </a:t>
            </a:r>
            <a:r>
              <a:rPr lang="pt-BR" sz="1200" b="0" kern="1200" dirty="0" smtClean="0">
                <a:solidFill>
                  <a:schemeClr val="tx1"/>
                </a:solidFill>
                <a:effectLst/>
                <a:latin typeface="+mn-lt"/>
                <a:ea typeface="+mn-ea"/>
                <a:cs typeface="+mn-cs"/>
              </a:rPr>
              <a:t>a necessidade de manter arquivos de configuração</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pPr marL="171450" indent="-171450">
              <a:buFontTx/>
              <a:buChar char="-"/>
            </a:pPr>
            <a:r>
              <a:rPr lang="pt-BR" sz="1200" b="0" kern="1200" dirty="0" smtClean="0">
                <a:solidFill>
                  <a:schemeClr val="tx1"/>
                </a:solidFill>
                <a:effectLst/>
                <a:latin typeface="+mn-lt"/>
                <a:ea typeface="+mn-ea"/>
                <a:cs typeface="+mn-cs"/>
              </a:rPr>
              <a:t>Evita </a:t>
            </a:r>
            <a:r>
              <a:rPr lang="pt-BR" sz="1200" b="0" kern="1200" dirty="0" smtClean="0">
                <a:solidFill>
                  <a:schemeClr val="tx1"/>
                </a:solidFill>
                <a:effectLst/>
                <a:latin typeface="+mn-lt"/>
                <a:ea typeface="+mn-ea"/>
                <a:cs typeface="+mn-cs"/>
              </a:rPr>
              <a:t>a necessidade de aprender as tecnologias relacionadas aos serviços da Web tradicionais</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A desvantagem do uso de serviços de trocas binárias é a acessibilidade </a:t>
            </a:r>
            <a:r>
              <a:rPr lang="pt-BR" sz="1200" b="0" kern="1200" dirty="0" smtClean="0">
                <a:solidFill>
                  <a:schemeClr val="tx1"/>
                </a:solidFill>
                <a:effectLst/>
                <a:latin typeface="+mn-lt"/>
                <a:ea typeface="+mn-ea"/>
                <a:cs typeface="+mn-cs"/>
              </a:rPr>
              <a:t>reduzida.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Um </a:t>
            </a:r>
            <a:r>
              <a:rPr lang="pt-BR" sz="1200" b="0" kern="1200" dirty="0" smtClean="0">
                <a:solidFill>
                  <a:schemeClr val="tx1"/>
                </a:solidFill>
                <a:effectLst/>
                <a:latin typeface="+mn-lt"/>
                <a:ea typeface="+mn-ea"/>
                <a:cs typeface="+mn-cs"/>
              </a:rPr>
              <a:t>serviço de troca binária está diretamente acessível apenas ao software que transmite dados no formato binário esperado pelo serviço.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SOA tem várias implicações importantes para os </a:t>
            </a:r>
            <a:r>
              <a:rPr lang="pt-BR" sz="1200" b="0" kern="1200" dirty="0" smtClean="0">
                <a:solidFill>
                  <a:schemeClr val="tx1"/>
                </a:solidFill>
                <a:effectLst/>
                <a:latin typeface="+mn-lt"/>
                <a:ea typeface="+mn-ea"/>
                <a:cs typeface="+mn-cs"/>
              </a:rPr>
              <a:t>negócios.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Primeiro</a:t>
            </a:r>
            <a:r>
              <a:rPr lang="pt-BR" sz="1200" b="0" kern="1200" dirty="0" smtClean="0">
                <a:solidFill>
                  <a:schemeClr val="tx1"/>
                </a:solidFill>
                <a:effectLst/>
                <a:latin typeface="+mn-lt"/>
                <a:ea typeface="+mn-ea"/>
                <a:cs typeface="+mn-cs"/>
              </a:rPr>
              <a:t>, quando cada componente é uma unidade relativamente autônoma, sua empresa pode responder a mudanças comerciais ou tecnológicas mais rapidamente e com menos gastos e confusão.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capacidade de uma empresa responder rapidamente e bem à mudança é conhecida como </a:t>
            </a:r>
            <a:r>
              <a:rPr lang="pt-BR" sz="1200" b="0" kern="1200" dirty="0" smtClean="0">
                <a:solidFill>
                  <a:schemeClr val="tx1"/>
                </a:solidFill>
                <a:effectLst/>
                <a:latin typeface="+mn-lt"/>
                <a:ea typeface="+mn-ea"/>
                <a:cs typeface="+mn-cs"/>
              </a:rPr>
              <a:t>agilidade.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Um </a:t>
            </a:r>
            <a:r>
              <a:rPr lang="pt-BR" sz="1200" b="0" kern="1200" dirty="0" smtClean="0">
                <a:solidFill>
                  <a:schemeClr val="tx1"/>
                </a:solidFill>
                <a:effectLst/>
                <a:latin typeface="+mn-lt"/>
                <a:ea typeface="+mn-ea"/>
                <a:cs typeface="+mn-cs"/>
              </a:rPr>
              <a:t>SOA bem elaborado aumenta a agilidade ao longo do tempo.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SOA também afeta como as pessoas </a:t>
            </a:r>
            <a:r>
              <a:rPr lang="pt-BR" sz="1200" b="0" kern="1200" dirty="0" smtClean="0">
                <a:solidFill>
                  <a:schemeClr val="tx1"/>
                </a:solidFill>
                <a:effectLst/>
                <a:latin typeface="+mn-lt"/>
                <a:ea typeface="+mn-ea"/>
                <a:cs typeface="+mn-cs"/>
              </a:rPr>
              <a:t>colaboram.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dos serviços mais técnicos, um serviço bem escrito tem baixa </a:t>
            </a:r>
            <a:r>
              <a:rPr lang="pt-BR" sz="1200" b="0" kern="1200" dirty="0" smtClean="0">
                <a:solidFill>
                  <a:schemeClr val="tx1"/>
                </a:solidFill>
                <a:effectLst/>
                <a:latin typeface="+mn-lt"/>
                <a:ea typeface="+mn-ea"/>
                <a:cs typeface="+mn-cs"/>
              </a:rPr>
              <a:t>granularidade.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Em </a:t>
            </a:r>
            <a:r>
              <a:rPr lang="pt-BR" sz="1200" b="0" kern="1200" dirty="0" smtClean="0">
                <a:solidFill>
                  <a:schemeClr val="tx1"/>
                </a:solidFill>
                <a:effectLst/>
                <a:latin typeface="+mn-lt"/>
                <a:ea typeface="+mn-ea"/>
                <a:cs typeface="+mn-cs"/>
              </a:rPr>
              <a:t>um serviço de baixa granularidade, a área de preocupação é ampla o suficiente para que os demandantes do negócio possam entender o propósito do serviço, mesmo que saibam pouco sobre </a:t>
            </a:r>
            <a:r>
              <a:rPr lang="pt-BR" sz="1200" b="0" kern="1200" dirty="0" smtClean="0">
                <a:solidFill>
                  <a:schemeClr val="tx1"/>
                </a:solidFill>
                <a:effectLst/>
                <a:latin typeface="+mn-lt"/>
                <a:ea typeface="+mn-ea"/>
                <a:cs typeface="+mn-cs"/>
              </a:rPr>
              <a:t>software.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Quando </a:t>
            </a:r>
            <a:r>
              <a:rPr lang="pt-BR" sz="1200" b="0" kern="1200" dirty="0" smtClean="0">
                <a:solidFill>
                  <a:schemeClr val="tx1"/>
                </a:solidFill>
                <a:effectLst/>
                <a:latin typeface="+mn-lt"/>
                <a:ea typeface="+mn-ea"/>
                <a:cs typeface="+mn-cs"/>
              </a:rPr>
              <a:t>uma coleção de serviços de baixa granularidade lida com os procedimentos comerciais de uma empresa, os analistas de negócios e profissionais de software podem compartilhar informações com conhecimento, incluir usuários em deliberações precoces sobre o objetivo e escopo de cada serviço e entender as implicações de mudar um procedimento de </a:t>
            </a:r>
            <a:r>
              <a:rPr lang="pt-BR" sz="1200" b="0" kern="1200" dirty="0" smtClean="0">
                <a:solidFill>
                  <a:schemeClr val="tx1"/>
                </a:solidFill>
                <a:effectLst/>
                <a:latin typeface="+mn-lt"/>
                <a:ea typeface="+mn-ea"/>
                <a:cs typeface="+mn-cs"/>
              </a:rPr>
              <a:t>negócios.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facilidade da comunicação humana é um benefício importante da SOA; Este fato sugere que a arquitetura pode se tornar o principal princípio organizador do processamento de negócios.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Serviços bem projetados têm maior probabilidade de serem </a:t>
            </a:r>
            <a:r>
              <a:rPr lang="pt-BR" sz="1200" b="0" kern="1200" dirty="0" smtClean="0">
                <a:solidFill>
                  <a:schemeClr val="tx1"/>
                </a:solidFill>
                <a:effectLst/>
                <a:latin typeface="+mn-lt"/>
                <a:ea typeface="+mn-ea"/>
                <a:cs typeface="+mn-cs"/>
              </a:rPr>
              <a:t>reutilizáveis.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empresas podem se beneficiar da reutilização de pelo menos duas maneiras: evitando as despesas de desenvolvimento de novos softwares e aumentando a confiabilidade do inventário de software ao longo do tempo. </a:t>
            </a:r>
            <a:endParaRPr lang="pt-BR" sz="1200" b="0" kern="1200" dirty="0" smtClean="0">
              <a:solidFill>
                <a:schemeClr val="tx1"/>
              </a:solidFill>
              <a:effectLst/>
              <a:latin typeface="+mn-lt"/>
              <a:ea typeface="+mn-ea"/>
              <a:cs typeface="+mn-cs"/>
            </a:endParaRP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a:t>
            </a:r>
            <a:r>
              <a:rPr lang="pt-BR" sz="1200" b="0" kern="1200" dirty="0" smtClean="0">
                <a:solidFill>
                  <a:schemeClr val="tx1"/>
                </a:solidFill>
                <a:effectLst/>
                <a:latin typeface="+mn-lt"/>
                <a:ea typeface="+mn-ea"/>
                <a:cs typeface="+mn-cs"/>
              </a:rPr>
              <a:t>pode fazer testes menos extensivos se um serviço existente for colocado em um novo aplicativo, em comparação com os testes necessários para implantar o software que foi escrito do zero.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Você pode usar o SOA para tornar os processos de negócios e os dados mais </a:t>
            </a:r>
            <a:r>
              <a:rPr lang="pt-BR" sz="1200" b="0" kern="1200" dirty="0" smtClean="0">
                <a:solidFill>
                  <a:schemeClr val="tx1"/>
                </a:solidFill>
                <a:effectLst/>
                <a:latin typeface="+mn-lt"/>
                <a:ea typeface="+mn-ea"/>
                <a:cs typeface="+mn-cs"/>
              </a:rPr>
              <a:t>disponíveis.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 </a:t>
            </a:r>
            <a:r>
              <a:rPr lang="pt-BR" sz="1200" b="0" kern="1200" dirty="0" smtClean="0">
                <a:solidFill>
                  <a:schemeClr val="tx1"/>
                </a:solidFill>
                <a:effectLst/>
                <a:latin typeface="+mn-lt"/>
                <a:ea typeface="+mn-ea"/>
                <a:cs typeface="+mn-cs"/>
              </a:rPr>
              <a:t>exemplo, imagine agentes em uma empresa de seguros sentados em estações de trabalho e invocando um processo de mainframe para cotar preços de seguro para clientes </a:t>
            </a:r>
            <a:r>
              <a:rPr lang="pt-BR" sz="1200" b="0" kern="1200" dirty="0" smtClean="0">
                <a:solidFill>
                  <a:schemeClr val="tx1"/>
                </a:solidFill>
                <a:effectLst/>
                <a:latin typeface="+mn-lt"/>
                <a:ea typeface="+mn-ea"/>
                <a:cs typeface="+mn-cs"/>
              </a:rPr>
              <a:t>específicos.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Em </a:t>
            </a:r>
            <a:r>
              <a:rPr lang="pt-BR" sz="1200" b="0" kern="1200" dirty="0" smtClean="0">
                <a:solidFill>
                  <a:schemeClr val="tx1"/>
                </a:solidFill>
                <a:effectLst/>
                <a:latin typeface="+mn-lt"/>
                <a:ea typeface="+mn-ea"/>
                <a:cs typeface="+mn-cs"/>
              </a:rPr>
              <a:t>resposta à pressão da concorrência, a empresa quer permitir que os clientes solicitem cotações na web, que tradicionalmente não tem link direto com um </a:t>
            </a:r>
            <a:r>
              <a:rPr lang="pt-BR" sz="1200" b="0" kern="1200" dirty="0" smtClean="0">
                <a:solidFill>
                  <a:schemeClr val="tx1"/>
                </a:solidFill>
                <a:effectLst/>
                <a:latin typeface="+mn-lt"/>
                <a:ea typeface="+mn-ea"/>
                <a:cs typeface="+mn-cs"/>
              </a:rPr>
              <a:t>mainframe.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O </a:t>
            </a:r>
            <a:r>
              <a:rPr lang="pt-BR" sz="1200" b="0" kern="1200" dirty="0" smtClean="0">
                <a:solidFill>
                  <a:schemeClr val="tx1"/>
                </a:solidFill>
                <a:effectLst/>
                <a:latin typeface="+mn-lt"/>
                <a:ea typeface="+mn-ea"/>
                <a:cs typeface="+mn-cs"/>
              </a:rPr>
              <a:t>que é necessário ser feito antes que a empresa possa aceitar dados pessoais de clientes em um navegador, processar os dados por meio de software analítico no mainframe e responder ao </a:t>
            </a:r>
            <a:r>
              <a:rPr lang="pt-BR" sz="1200" b="0" kern="1200" dirty="0" smtClean="0">
                <a:solidFill>
                  <a:schemeClr val="tx1"/>
                </a:solidFill>
                <a:effectLst/>
                <a:latin typeface="+mn-lt"/>
                <a:ea typeface="+mn-ea"/>
                <a:cs typeface="+mn-cs"/>
              </a:rPr>
              <a:t>cliente?</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 </a:t>
            </a:r>
            <a:r>
              <a:rPr lang="pt-BR" sz="1200" b="0" kern="1200" dirty="0" smtClean="0">
                <a:solidFill>
                  <a:schemeClr val="tx1"/>
                </a:solidFill>
                <a:effectLst/>
                <a:latin typeface="+mn-lt"/>
                <a:ea typeface="+mn-ea"/>
                <a:cs typeface="+mn-cs"/>
              </a:rPr>
              <a:t>solução inclui o desenvolvimento de novos serviços para lidar com a interação entre o navegador e o software analítico.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estilo arquitetural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semelhante ao da arquitetura orientada para serviços (SOA), que já é consagrado no desenvolvimento de aplicações.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Nos primórdios do desenvolvimento de aplicações, até mesmo as alterações mais insignificantes em uma aplicação pronta exigiam uma atualização de toda a aplicação, com um ciclo próprio de garantia da qualidade (QA). </a:t>
            </a:r>
            <a:endParaRPr lang="pt-BR" sz="1200" b="0" kern="1200" dirty="0" smtClean="0">
              <a:solidFill>
                <a:schemeClr val="tx1"/>
              </a:solidFill>
              <a:effectLst/>
              <a:latin typeface="+mn-lt"/>
              <a:ea typeface="+mn-ea"/>
              <a:cs typeface="+mn-cs"/>
            </a:endParaRP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Isso</a:t>
            </a:r>
            <a:r>
              <a:rPr lang="pt-BR" sz="1200" b="0" kern="1200" dirty="0" smtClean="0">
                <a:solidFill>
                  <a:schemeClr val="tx1"/>
                </a:solidFill>
                <a:effectLst/>
                <a:latin typeface="+mn-lt"/>
                <a:ea typeface="+mn-ea"/>
                <a:cs typeface="+mn-cs"/>
              </a:rPr>
              <a:t>, provavelmente, atrasava o trabalho de muitas </a:t>
            </a:r>
            <a:r>
              <a:rPr lang="pt-BR" sz="1200" b="0" kern="1200" dirty="0" smtClean="0">
                <a:solidFill>
                  <a:schemeClr val="tx1"/>
                </a:solidFill>
                <a:effectLst/>
                <a:latin typeface="+mn-lt"/>
                <a:ea typeface="+mn-ea"/>
                <a:cs typeface="+mn-cs"/>
              </a:rPr>
              <a:t>subequipes.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Muitas </a:t>
            </a:r>
            <a:r>
              <a:rPr lang="pt-BR" sz="1200" b="0" kern="1200" dirty="0" smtClean="0">
                <a:solidFill>
                  <a:schemeClr val="tx1"/>
                </a:solidFill>
                <a:effectLst/>
                <a:latin typeface="+mn-lt"/>
                <a:ea typeface="+mn-ea"/>
                <a:cs typeface="+mn-cs"/>
              </a:rPr>
              <a:t>vezes, essa abordagem é chamada de "monolítica" porque o código-fonte da aplicação toda era incorporado em uma única unidade de implantação, como .</a:t>
            </a:r>
            <a:r>
              <a:rPr lang="pt-BR" sz="1200" b="0" kern="1200" dirty="0" err="1" smtClean="0">
                <a:solidFill>
                  <a:schemeClr val="tx1"/>
                </a:solidFill>
                <a:effectLst/>
                <a:latin typeface="+mn-lt"/>
                <a:ea typeface="+mn-ea"/>
                <a:cs typeface="+mn-cs"/>
              </a:rPr>
              <a:t>war</a:t>
            </a:r>
            <a:r>
              <a:rPr lang="pt-BR" sz="1200" b="0" kern="1200" dirty="0" smtClean="0">
                <a:solidFill>
                  <a:schemeClr val="tx1"/>
                </a:solidFill>
                <a:effectLst/>
                <a:latin typeface="+mn-lt"/>
                <a:ea typeface="+mn-ea"/>
                <a:cs typeface="+mn-cs"/>
              </a:rPr>
              <a:t> ou .</a:t>
            </a:r>
            <a:r>
              <a:rPr lang="pt-BR" sz="1200" b="0" kern="1200" dirty="0" err="1" smtClean="0">
                <a:solidFill>
                  <a:schemeClr val="tx1"/>
                </a:solidFill>
                <a:effectLst/>
                <a:latin typeface="+mn-lt"/>
                <a:ea typeface="+mn-ea"/>
                <a:cs typeface="+mn-cs"/>
              </a:rPr>
              <a:t>ear</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Se </a:t>
            </a:r>
            <a:r>
              <a:rPr lang="pt-BR" sz="1200" b="0" kern="1200" dirty="0" smtClean="0">
                <a:solidFill>
                  <a:schemeClr val="tx1"/>
                </a:solidFill>
                <a:effectLst/>
                <a:latin typeface="+mn-lt"/>
                <a:ea typeface="+mn-ea"/>
                <a:cs typeface="+mn-cs"/>
              </a:rPr>
              <a:t>a atualização de alguma das partes causasse erros, era necessário desativar a aplicação inteira e corrigir o </a:t>
            </a:r>
            <a:r>
              <a:rPr lang="pt-BR" sz="1200" b="0" kern="1200" dirty="0" smtClean="0">
                <a:solidFill>
                  <a:schemeClr val="tx1"/>
                </a:solidFill>
                <a:effectLst/>
                <a:latin typeface="+mn-lt"/>
                <a:ea typeface="+mn-ea"/>
                <a:cs typeface="+mn-cs"/>
              </a:rPr>
              <a:t>problema.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Embora </a:t>
            </a:r>
            <a:r>
              <a:rPr lang="pt-BR" sz="1200" b="0" kern="1200" dirty="0" smtClean="0">
                <a:solidFill>
                  <a:schemeClr val="tx1"/>
                </a:solidFill>
                <a:effectLst/>
                <a:latin typeface="+mn-lt"/>
                <a:ea typeface="+mn-ea"/>
                <a:cs typeface="+mn-cs"/>
              </a:rPr>
              <a:t>essa abordagem ainda seja viável para aplicações menores, as empresas em ampla expansão não podem se dar ao luxo de sofrer com tempo de inatividade.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arquitetura orientada a serviço serve pra resolver essa questão, pois estrutura as aplicações em serviços distintos e reutilizáveis que se comunicam por meio de um Enterprise Service Bus (ESB</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Nessa </a:t>
            </a:r>
            <a:r>
              <a:rPr lang="pt-BR" sz="1200" b="0" kern="1200" dirty="0" smtClean="0">
                <a:solidFill>
                  <a:schemeClr val="tx1"/>
                </a:solidFill>
                <a:effectLst/>
                <a:latin typeface="+mn-lt"/>
                <a:ea typeface="+mn-ea"/>
                <a:cs typeface="+mn-cs"/>
              </a:rPr>
              <a:t>arquitetura, os serviços individuais, cada um deles organizado em torno de um processo de negócios específico, aderem a um protocolo de comunicação, como SOAP, </a:t>
            </a:r>
            <a:r>
              <a:rPr lang="pt-BR" sz="1200" b="0" kern="1200" dirty="0" err="1" smtClean="0">
                <a:solidFill>
                  <a:schemeClr val="tx1"/>
                </a:solidFill>
                <a:effectLst/>
                <a:latin typeface="+mn-lt"/>
                <a:ea typeface="+mn-ea"/>
                <a:cs typeface="+mn-cs"/>
              </a:rPr>
              <a:t>ActiveMQ</a:t>
            </a:r>
            <a:r>
              <a:rPr lang="pt-BR" sz="1200" b="0" kern="1200" dirty="0" smtClean="0">
                <a:solidFill>
                  <a:schemeClr val="tx1"/>
                </a:solidFill>
                <a:effectLst/>
                <a:latin typeface="+mn-lt"/>
                <a:ea typeface="+mn-ea"/>
                <a:cs typeface="+mn-cs"/>
              </a:rPr>
              <a:t> ou Apache </a:t>
            </a:r>
            <a:r>
              <a:rPr lang="pt-BR" sz="1200" b="0" kern="1200" dirty="0" err="1" smtClean="0">
                <a:solidFill>
                  <a:schemeClr val="tx1"/>
                </a:solidFill>
                <a:effectLst/>
                <a:latin typeface="+mn-lt"/>
                <a:ea typeface="+mn-ea"/>
                <a:cs typeface="+mn-cs"/>
              </a:rPr>
              <a:t>Thrift</a:t>
            </a:r>
            <a:r>
              <a:rPr lang="pt-BR" sz="1200" b="0" kern="1200" dirty="0" smtClean="0">
                <a:solidFill>
                  <a:schemeClr val="tx1"/>
                </a:solidFill>
                <a:effectLst/>
                <a:latin typeface="+mn-lt"/>
                <a:ea typeface="+mn-ea"/>
                <a:cs typeface="+mn-cs"/>
              </a:rPr>
              <a:t>, para que sejam compartilhados por meio do </a:t>
            </a:r>
            <a:r>
              <a:rPr lang="pt-BR" sz="1200" b="0" kern="1200" dirty="0" smtClean="0">
                <a:solidFill>
                  <a:schemeClr val="tx1"/>
                </a:solidFill>
                <a:effectLst/>
                <a:latin typeface="+mn-lt"/>
                <a:ea typeface="+mn-ea"/>
                <a:cs typeface="+mn-cs"/>
              </a:rPr>
              <a:t>ESB.</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Quando </a:t>
            </a:r>
            <a:r>
              <a:rPr lang="pt-BR" sz="1200" b="0" kern="1200" dirty="0" smtClean="0">
                <a:solidFill>
                  <a:schemeClr val="tx1"/>
                </a:solidFill>
                <a:effectLst/>
                <a:latin typeface="+mn-lt"/>
                <a:ea typeface="+mn-ea"/>
                <a:cs typeface="+mn-cs"/>
              </a:rPr>
              <a:t>reunidos, esse pacote de serviços, integrados por meio de um ESB, formam uma aplicação.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Por um lado, isso permite criar, testar e ajustar os serviços de maneira simultânea, eliminando os ciclos de desenvolvimento </a:t>
            </a:r>
            <a:r>
              <a:rPr lang="pt-BR" sz="1200" b="0" kern="1200" dirty="0" smtClean="0">
                <a:solidFill>
                  <a:schemeClr val="tx1"/>
                </a:solidFill>
                <a:effectLst/>
                <a:latin typeface="+mn-lt"/>
                <a:ea typeface="+mn-ea"/>
                <a:cs typeface="+mn-cs"/>
              </a:rPr>
              <a:t>monolíticos.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No </a:t>
            </a:r>
            <a:r>
              <a:rPr lang="pt-BR" sz="1200" b="0" kern="1200" dirty="0" smtClean="0">
                <a:solidFill>
                  <a:schemeClr val="tx1"/>
                </a:solidFill>
                <a:effectLst/>
                <a:latin typeface="+mn-lt"/>
                <a:ea typeface="+mn-ea"/>
                <a:cs typeface="+mn-cs"/>
              </a:rPr>
              <a:t>entanto, por outro lado, o ESB representa um ponto único de falha no sistema </a:t>
            </a:r>
            <a:r>
              <a:rPr lang="pt-BR" sz="1200" b="0" kern="1200" dirty="0" smtClean="0">
                <a:solidFill>
                  <a:schemeClr val="tx1"/>
                </a:solidFill>
                <a:effectLst/>
                <a:latin typeface="+mn-lt"/>
                <a:ea typeface="+mn-ea"/>
                <a:cs typeface="+mn-cs"/>
              </a:rPr>
              <a:t>inteiro.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Portanto</a:t>
            </a:r>
            <a:r>
              <a:rPr lang="pt-BR" sz="1200" b="0" kern="1200" dirty="0" smtClean="0">
                <a:solidFill>
                  <a:schemeClr val="tx1"/>
                </a:solidFill>
                <a:effectLst/>
                <a:latin typeface="+mn-lt"/>
                <a:ea typeface="+mn-ea"/>
                <a:cs typeface="+mn-cs"/>
              </a:rPr>
              <a:t>, todo o esforço empregado para eliminar uma estrutura monolítica, de certo modo, serviu apenas para criar outra: o ESB, que potencialmente pode congestionar toda a organização.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podem se comunicar entre si, normalmente sem monitoração de </a:t>
            </a:r>
            <a:r>
              <a:rPr lang="pt-BR" sz="1200" b="0" kern="1200" dirty="0" smtClean="0">
                <a:solidFill>
                  <a:schemeClr val="tx1"/>
                </a:solidFill>
                <a:effectLst/>
                <a:latin typeface="+mn-lt"/>
                <a:ea typeface="+mn-ea"/>
                <a:cs typeface="+mn-cs"/>
              </a:rPr>
              <a:t>estado.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Portanto</a:t>
            </a:r>
            <a:r>
              <a:rPr lang="pt-BR" sz="1200" b="0" kern="1200" dirty="0" smtClean="0">
                <a:solidFill>
                  <a:schemeClr val="tx1"/>
                </a:solidFill>
                <a:effectLst/>
                <a:latin typeface="+mn-lt"/>
                <a:ea typeface="+mn-ea"/>
                <a:cs typeface="+mn-cs"/>
              </a:rPr>
              <a:t>, as aplicações criadas dessa maneira podem ser mais tolerantes a falhas e depender menos de um único </a:t>
            </a:r>
            <a:r>
              <a:rPr lang="pt-BR" sz="1200" b="0" kern="1200" dirty="0" smtClean="0">
                <a:solidFill>
                  <a:schemeClr val="tx1"/>
                </a:solidFill>
                <a:effectLst/>
                <a:latin typeface="+mn-lt"/>
                <a:ea typeface="+mn-ea"/>
                <a:cs typeface="+mn-cs"/>
              </a:rPr>
              <a:t>ESB.</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Além </a:t>
            </a:r>
            <a:r>
              <a:rPr lang="pt-BR" sz="1200" b="0" kern="1200" dirty="0" smtClean="0">
                <a:solidFill>
                  <a:schemeClr val="tx1"/>
                </a:solidFill>
                <a:effectLst/>
                <a:latin typeface="+mn-lt"/>
                <a:ea typeface="+mn-ea"/>
                <a:cs typeface="+mn-cs"/>
              </a:rPr>
              <a:t>disso, as equipes de desenvolvimento podem escolher as ferramentas que desejarem, pois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podem se comunicar por meio de interfaces de programação de aplicações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independentes de linguagem.</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Levando em consideração a história da SOA,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não são uma ideia completamente </a:t>
            </a:r>
            <a:r>
              <a:rPr lang="pt-BR" sz="1200" b="0" kern="1200" dirty="0" smtClean="0">
                <a:solidFill>
                  <a:schemeClr val="tx1"/>
                </a:solidFill>
                <a:effectLst/>
                <a:latin typeface="+mn-lt"/>
                <a:ea typeface="+mn-ea"/>
                <a:cs typeface="+mn-cs"/>
              </a:rPr>
              <a:t>nova.</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Porém</a:t>
            </a:r>
            <a:r>
              <a:rPr lang="pt-BR" sz="1200" b="0" kern="1200" dirty="0" smtClean="0">
                <a:solidFill>
                  <a:schemeClr val="tx1"/>
                </a:solidFill>
                <a:effectLst/>
                <a:latin typeface="+mn-lt"/>
                <a:ea typeface="+mn-ea"/>
                <a:cs typeface="+mn-cs"/>
              </a:rPr>
              <a:t>, eles se tornaram mais viáveis graças aos avanços nas tecnologias de </a:t>
            </a:r>
            <a:r>
              <a:rPr lang="pt-BR" sz="1200" b="0" kern="1200" dirty="0" err="1" smtClean="0">
                <a:solidFill>
                  <a:schemeClr val="tx1"/>
                </a:solidFill>
                <a:effectLst/>
                <a:latin typeface="+mn-lt"/>
                <a:ea typeface="+mn-ea"/>
                <a:cs typeface="+mn-cs"/>
              </a:rPr>
              <a:t>conteinerização</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Com </a:t>
            </a:r>
            <a:r>
              <a:rPr lang="pt-BR" sz="1200" b="0" kern="1200" dirty="0" smtClean="0">
                <a:solidFill>
                  <a:schemeClr val="tx1"/>
                </a:solidFill>
                <a:effectLst/>
                <a:latin typeface="+mn-lt"/>
                <a:ea typeface="+mn-ea"/>
                <a:cs typeface="+mn-cs"/>
              </a:rPr>
              <a:t>os containers Linux, agora é possível executar várias partes de uma aplicação de maneira independente no mesmo hardware e com um controle muito maior sobre os componentes individuais e ciclos de vida.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maior desafio para a adoção de qualquer arquitetura nova é dar o primeiro </a:t>
            </a:r>
            <a:r>
              <a:rPr lang="pt-BR" sz="1200" b="0" kern="1200" dirty="0" smtClean="0">
                <a:solidFill>
                  <a:schemeClr val="tx1"/>
                </a:solidFill>
                <a:effectLst/>
                <a:latin typeface="+mn-lt"/>
                <a:ea typeface="+mn-ea"/>
                <a:cs typeface="+mn-cs"/>
              </a:rPr>
              <a:t>passo.</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Você </a:t>
            </a:r>
            <a:r>
              <a:rPr lang="pt-BR" sz="1200" b="0" kern="1200" dirty="0" smtClean="0">
                <a:solidFill>
                  <a:schemeClr val="tx1"/>
                </a:solidFill>
                <a:effectLst/>
                <a:latin typeface="+mn-lt"/>
                <a:ea typeface="+mn-ea"/>
                <a:cs typeface="+mn-cs"/>
              </a:rPr>
              <a:t>quer criar aplicações novas ou transformar as antigas? Em ambos os casos, é bom refletir sobre os benefícios e os desafios de criar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Se a sua organização pretende migrar para 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tenha em mente que será necessário implementar mudanças não somente nas aplicações, mas também no modo como as pessoas </a:t>
            </a:r>
            <a:r>
              <a:rPr lang="pt-BR" sz="1200" b="0" kern="1200" dirty="0" smtClean="0">
                <a:solidFill>
                  <a:schemeClr val="tx1"/>
                </a:solidFill>
                <a:effectLst/>
                <a:latin typeface="+mn-lt"/>
                <a:ea typeface="+mn-ea"/>
                <a:cs typeface="+mn-cs"/>
              </a:rPr>
              <a:t>trabalham.</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As </a:t>
            </a:r>
            <a:r>
              <a:rPr lang="pt-BR" sz="1200" b="0" kern="1200" dirty="0" smtClean="0">
                <a:solidFill>
                  <a:schemeClr val="tx1"/>
                </a:solidFill>
                <a:effectLst/>
                <a:latin typeface="+mn-lt"/>
                <a:ea typeface="+mn-ea"/>
                <a:cs typeface="+mn-cs"/>
              </a:rPr>
              <a:t>mudanças organizacionais e culturais podem ser, em parte, consideradas como desafios, porque cada equipe terá um ritmo próprio de implantação e será responsável por um serviço exclusivo, com um conjunto próprio de </a:t>
            </a:r>
            <a:r>
              <a:rPr lang="pt-BR" sz="1200" b="0" kern="1200" dirty="0" smtClean="0">
                <a:solidFill>
                  <a:schemeClr val="tx1"/>
                </a:solidFill>
                <a:effectLst/>
                <a:latin typeface="+mn-lt"/>
                <a:ea typeface="+mn-ea"/>
                <a:cs typeface="+mn-cs"/>
              </a:rPr>
              <a:t>clientes.</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Talvez </a:t>
            </a:r>
            <a:r>
              <a:rPr lang="pt-BR" sz="1200" b="0" kern="1200" dirty="0" smtClean="0">
                <a:solidFill>
                  <a:schemeClr val="tx1"/>
                </a:solidFill>
                <a:effectLst/>
                <a:latin typeface="+mn-lt"/>
                <a:ea typeface="+mn-ea"/>
                <a:cs typeface="+mn-cs"/>
              </a:rPr>
              <a:t>essas não sejam preocupações típicas para os desenvolvedores, mas elas serão essenciais para o sucesso da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Além das mudanças na cultura e nos processos, a complexidade e a eficiência são outros dois grandes desafios da arquitetura baseada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a:t>
            </a:r>
          </a:p>
          <a:p>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John </a:t>
            </a:r>
            <a:r>
              <a:rPr lang="pt-BR" sz="1200" b="0" kern="1200" dirty="0" err="1" smtClean="0">
                <a:solidFill>
                  <a:schemeClr val="tx1"/>
                </a:solidFill>
                <a:effectLst/>
                <a:latin typeface="+mn-lt"/>
                <a:ea typeface="+mn-ea"/>
                <a:cs typeface="+mn-cs"/>
              </a:rPr>
              <a:t>Frizelle</a:t>
            </a:r>
            <a:r>
              <a:rPr lang="pt-BR" sz="1200" b="0" kern="1200" dirty="0" smtClean="0">
                <a:solidFill>
                  <a:schemeClr val="tx1"/>
                </a:solidFill>
                <a:effectLst/>
                <a:latin typeface="+mn-lt"/>
                <a:ea typeface="+mn-ea"/>
                <a:cs typeface="+mn-cs"/>
              </a:rPr>
              <a:t>, arquiteto de plataformas do </a:t>
            </a:r>
            <a:r>
              <a:rPr lang="pt-BR" sz="1200" b="0" kern="1200" dirty="0" err="1" smtClean="0">
                <a:solidFill>
                  <a:schemeClr val="tx1"/>
                </a:solidFill>
                <a:effectLst/>
                <a:latin typeface="+mn-lt"/>
                <a:ea typeface="+mn-ea"/>
                <a:cs typeface="+mn-cs"/>
              </a:rPr>
              <a:t>Red</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Hat</a:t>
            </a:r>
            <a:r>
              <a:rPr lang="pt-BR" sz="1200" b="0" kern="1200" dirty="0" smtClean="0">
                <a:solidFill>
                  <a:schemeClr val="tx1"/>
                </a:solidFill>
                <a:effectLst/>
                <a:latin typeface="+mn-lt"/>
                <a:ea typeface="+mn-ea"/>
                <a:cs typeface="+mn-cs"/>
              </a:rPr>
              <a:t> Mobile, definiu as oito categorias de desafios a seguir em sua palestra no </a:t>
            </a:r>
            <a:r>
              <a:rPr lang="pt-BR" sz="1200" b="0" kern="1200" dirty="0" err="1" smtClean="0">
                <a:solidFill>
                  <a:schemeClr val="tx1"/>
                </a:solidFill>
                <a:effectLst/>
                <a:latin typeface="+mn-lt"/>
                <a:ea typeface="+mn-ea"/>
                <a:cs typeface="+mn-cs"/>
              </a:rPr>
              <a:t>Red</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Hat</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Summit</a:t>
            </a:r>
            <a:r>
              <a:rPr lang="pt-BR" sz="1200" b="0" kern="1200" dirty="0" smtClean="0">
                <a:solidFill>
                  <a:schemeClr val="tx1"/>
                </a:solidFill>
                <a:effectLst/>
                <a:latin typeface="+mn-lt"/>
                <a:ea typeface="+mn-ea"/>
                <a:cs typeface="+mn-cs"/>
              </a:rPr>
              <a:t> de 2017:</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buFont typeface="+mj-lt"/>
              <a:buAutoNum type="arabicPeriod"/>
            </a:pPr>
            <a:r>
              <a:rPr lang="pt-BR" sz="1200" b="1" i="0" kern="1200" dirty="0" smtClean="0">
                <a:solidFill>
                  <a:schemeClr val="tx1"/>
                </a:solidFill>
                <a:effectLst/>
                <a:latin typeface="+mn-lt"/>
                <a:ea typeface="+mn-ea"/>
                <a:cs typeface="+mn-cs"/>
              </a:rPr>
              <a:t>Compilação</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é necessário dedicar um tempo à identificação das dependências entre os serviços. É preciso estar ciente de que concluir uma compilação pode gerar muitas outras devido a essas dependências. Também é necessário levar em consideração como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afetam os dados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1" i="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Testes:</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os testes de integração, assim como os testes </a:t>
            </a:r>
            <a:r>
              <a:rPr lang="pt-BR" sz="1200" b="0" kern="1200" dirty="0" err="1" smtClean="0">
                <a:solidFill>
                  <a:schemeClr val="tx1"/>
                </a:solidFill>
                <a:effectLst/>
                <a:latin typeface="+mn-lt"/>
                <a:ea typeface="+mn-ea"/>
                <a:cs typeface="+mn-cs"/>
              </a:rPr>
              <a:t>end-to-end</a:t>
            </a:r>
            <a:r>
              <a:rPr lang="pt-BR" sz="1200" b="0" kern="1200" dirty="0" smtClean="0">
                <a:solidFill>
                  <a:schemeClr val="tx1"/>
                </a:solidFill>
                <a:effectLst/>
                <a:latin typeface="+mn-lt"/>
                <a:ea typeface="+mn-ea"/>
                <a:cs typeface="+mn-cs"/>
              </a:rPr>
              <a:t>, podem ser mais difíceis e importantes como jamais foram. Saiba que uma falha em uma parte da arquitetura pode provocar outra mais adiante, dependendo de como os serviços foram projetados para embasar uns aos outros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Controle </a:t>
            </a:r>
            <a:r>
              <a:rPr lang="pt-BR" sz="1200" b="1"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versão: </a:t>
            </a:r>
            <a:r>
              <a:rPr lang="pt-BR" sz="1200" b="0" kern="1200" dirty="0" smtClean="0">
                <a:solidFill>
                  <a:schemeClr val="tx1"/>
                </a:solidFill>
                <a:effectLst/>
                <a:latin typeface="+mn-lt"/>
                <a:ea typeface="+mn-ea"/>
                <a:cs typeface="+mn-cs"/>
              </a:rPr>
              <a:t>ao atualizar para versões novas, lembre-se de que a compatibilidade com as versões anteriores pode ser rompida. É possível resolver esse problema usando a lógica condicional, mas isso pode se tornar outra complicação rapidamente. Como alternativa, você pode colocar no ar várias versões ativas para clientes diferentes, mas essa solução é mais complexa em termos de manutenção e gerenciamento</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Implantação:</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sim, isso também é um desafio, pelo menos na configuração inicial. Para facilitar a implantação, primeiro é necessário investir bastante na automação, pois a complexidade dos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demais para a implantação manual. Pense sobre como e em que ordem os serviços serão implementados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Geração </a:t>
            </a:r>
            <a:r>
              <a:rPr lang="pt-BR" sz="1200" b="1" i="0" kern="1200" dirty="0" smtClean="0">
                <a:solidFill>
                  <a:schemeClr val="tx1"/>
                </a:solidFill>
                <a:effectLst/>
                <a:latin typeface="+mn-lt"/>
                <a:ea typeface="+mn-ea"/>
                <a:cs typeface="+mn-cs"/>
              </a:rPr>
              <a:t>de </a:t>
            </a:r>
            <a:r>
              <a:rPr lang="pt-BR" sz="1200" b="1" i="0" kern="1200" dirty="0" smtClean="0">
                <a:solidFill>
                  <a:schemeClr val="tx1"/>
                </a:solidFill>
                <a:effectLst/>
                <a:latin typeface="+mn-lt"/>
                <a:ea typeface="+mn-ea"/>
                <a:cs typeface="+mn-cs"/>
              </a:rPr>
              <a:t>logs:</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com os sistemas distribuídos, é necessário ter logs centralizados para unificar tudo. Caso contrário, é impossível gerenciar o escalonamento</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Monitoramento:</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é crítico ter uma visualização centralizada do sistema para identificar as fontes de problemas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Depuração:</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a depuração remota não é uma opção e não funciona com centenas de serviços. Infelizmente, no momento não há uma única resposta para como realizar depurações</a:t>
            </a:r>
            <a:r>
              <a:rPr lang="pt-BR" sz="1200" b="0" kern="1200" dirty="0" smtClean="0">
                <a:solidFill>
                  <a:schemeClr val="tx1"/>
                </a:solidFill>
                <a:effectLst/>
                <a:latin typeface="+mn-lt"/>
                <a:ea typeface="+mn-ea"/>
                <a:cs typeface="+mn-cs"/>
              </a:rPr>
              <a:t>.</a:t>
            </a:r>
          </a:p>
          <a:p>
            <a:pPr marL="228600" indent="-228600">
              <a:buFont typeface="+mj-lt"/>
              <a:buAutoNum type="arabicPeriod"/>
            </a:pPr>
            <a:endParaRPr lang="pt-BR" sz="1200" b="0" kern="1200" dirty="0" smtClean="0">
              <a:solidFill>
                <a:schemeClr val="tx1"/>
              </a:solidFill>
              <a:effectLst/>
              <a:latin typeface="+mn-lt"/>
              <a:ea typeface="+mn-ea"/>
              <a:cs typeface="+mn-cs"/>
            </a:endParaRPr>
          </a:p>
          <a:p>
            <a:pPr marL="228600" indent="-228600">
              <a:buFont typeface="+mj-lt"/>
              <a:buAutoNum type="arabicPeriod"/>
            </a:pPr>
            <a:r>
              <a:rPr lang="pt-BR" sz="1200" b="1" i="0" kern="1200" dirty="0" smtClean="0">
                <a:solidFill>
                  <a:schemeClr val="tx1"/>
                </a:solidFill>
                <a:effectLst/>
                <a:latin typeface="+mn-lt"/>
                <a:ea typeface="+mn-ea"/>
                <a:cs typeface="+mn-cs"/>
              </a:rPr>
              <a:t>Conectividade:</a:t>
            </a:r>
            <a:r>
              <a:rPr lang="pt-BR" sz="1200" b="0" kern="1200" dirty="0" smtClean="0">
                <a:solidFill>
                  <a:schemeClr val="tx1"/>
                </a:solidFill>
                <a:effectLst/>
                <a:latin typeface="+mn-lt"/>
                <a:ea typeface="+mn-ea"/>
                <a:cs typeface="+mn-cs"/>
              </a:rPr>
              <a:t> </a:t>
            </a:r>
            <a:r>
              <a:rPr lang="pt-BR" sz="1200" b="0" kern="1200" dirty="0" smtClean="0">
                <a:solidFill>
                  <a:schemeClr val="tx1"/>
                </a:solidFill>
                <a:effectLst/>
                <a:latin typeface="+mn-lt"/>
                <a:ea typeface="+mn-ea"/>
                <a:cs typeface="+mn-cs"/>
              </a:rPr>
              <a:t>considere a detecção de serviços, seja de maneira centralizada ou integrada.</a:t>
            </a:r>
          </a:p>
          <a:p>
            <a:pPr marL="228600" indent="-228600">
              <a:buFont typeface="+mj-lt"/>
              <a:buAutoNum type="arabicPeriod"/>
            </a:pP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107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é um servidor de mensageria de código aberto (open </a:t>
            </a:r>
            <a:r>
              <a:rPr lang="pt-BR" sz="1200" b="0" kern="1200" dirty="0" err="1" smtClean="0">
                <a:solidFill>
                  <a:schemeClr val="tx1"/>
                </a:solidFill>
                <a:effectLst/>
                <a:latin typeface="+mn-lt"/>
                <a:ea typeface="+mn-ea"/>
                <a:cs typeface="+mn-cs"/>
              </a:rPr>
              <a:t>source</a:t>
            </a:r>
            <a:r>
              <a:rPr lang="pt-BR" sz="1200" b="0" kern="1200" dirty="0" smtClean="0">
                <a:solidFill>
                  <a:schemeClr val="tx1"/>
                </a:solidFill>
                <a:effectLst/>
                <a:latin typeface="+mn-lt"/>
                <a:ea typeface="+mn-ea"/>
                <a:cs typeface="+mn-cs"/>
              </a:rPr>
              <a:t>) desenvolvido em </a:t>
            </a:r>
            <a:r>
              <a:rPr lang="pt-BR" sz="1200" b="0" kern="1200" dirty="0" err="1" smtClean="0">
                <a:solidFill>
                  <a:schemeClr val="tx1"/>
                </a:solidFill>
                <a:effectLst/>
                <a:latin typeface="+mn-lt"/>
                <a:ea typeface="+mn-ea"/>
                <a:cs typeface="+mn-cs"/>
              </a:rPr>
              <a:t>Erlang</a:t>
            </a:r>
            <a:r>
              <a:rPr lang="pt-BR" sz="1200" b="0" kern="1200" dirty="0" smtClean="0">
                <a:solidFill>
                  <a:schemeClr val="tx1"/>
                </a:solidFill>
                <a:effectLst/>
                <a:latin typeface="+mn-lt"/>
                <a:ea typeface="+mn-ea"/>
                <a:cs typeface="+mn-cs"/>
              </a:rPr>
              <a:t>, implementado para suportar mensagens em um protocolo denominado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Advanced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Message</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Queuing</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Protocol</a:t>
            </a:r>
            <a:r>
              <a:rPr lang="pt-BR" sz="1200" b="0" i="1" kern="1200" dirty="0" smtClean="0">
                <a:solidFill>
                  <a:schemeClr val="tx1"/>
                </a:solidFill>
                <a:effectLst/>
                <a:latin typeface="+mn-lt"/>
                <a:ea typeface="+mn-ea"/>
                <a:cs typeface="+mn-cs"/>
              </a:rPr>
              <a:t> (AMQP)*</a:t>
            </a:r>
            <a:r>
              <a:rPr lang="pt-BR" sz="1200" b="0" kern="1200" dirty="0" smtClean="0">
                <a:solidFill>
                  <a:schemeClr val="tx1"/>
                </a:solidFill>
                <a:effectLst/>
                <a:latin typeface="+mn-lt"/>
                <a:ea typeface="+mn-ea"/>
                <a:cs typeface="+mn-cs"/>
              </a:rPr>
              <a:t>. Ele possibilita lidar com o tráfego de mensagens de forma rápida e confiável, além de ser compatível com diversas linguagens de programação, possuir interface de administração nativa e ser </a:t>
            </a:r>
            <a:r>
              <a:rPr lang="pt-BR" sz="1200" b="0" kern="1200" dirty="0" err="1" smtClean="0">
                <a:solidFill>
                  <a:schemeClr val="tx1"/>
                </a:solidFill>
                <a:effectLst/>
                <a:latin typeface="+mn-lt"/>
                <a:ea typeface="+mn-ea"/>
                <a:cs typeface="+mn-cs"/>
              </a:rPr>
              <a:t>multiplataforma</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Dentre as aplicabilidades do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estão possibilitar a garantia de </a:t>
            </a:r>
            <a:r>
              <a:rPr lang="pt-BR" sz="1200" b="0" kern="1200" dirty="0" err="1" smtClean="0">
                <a:solidFill>
                  <a:schemeClr val="tx1"/>
                </a:solidFill>
                <a:effectLst/>
                <a:latin typeface="+mn-lt"/>
                <a:ea typeface="+mn-ea"/>
                <a:cs typeface="+mn-cs"/>
              </a:rPr>
              <a:t>assincronicidade</a:t>
            </a:r>
            <a:r>
              <a:rPr lang="pt-BR" sz="1200" b="0" kern="1200" dirty="0" smtClean="0">
                <a:solidFill>
                  <a:schemeClr val="tx1"/>
                </a:solidFill>
                <a:effectLst/>
                <a:latin typeface="+mn-lt"/>
                <a:ea typeface="+mn-ea"/>
                <a:cs typeface="+mn-cs"/>
              </a:rPr>
              <a:t> entre aplicações, diminuir o acoplamento entre aplicações, distribuir alertas, controlar fila de trabalhos em background.</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114</a:t>
            </a:fld>
            <a:endParaRPr lang="pt-BR"/>
          </a:p>
        </p:txBody>
      </p:sp>
    </p:spTree>
    <p:extLst>
      <p:ext uri="{BB962C8B-B14F-4D97-AF65-F5344CB8AC3E}">
        <p14:creationId xmlns:p14="http://schemas.microsoft.com/office/powerpoint/2010/main" val="3036687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 É desenvolvido em </a:t>
            </a:r>
            <a:r>
              <a:rPr lang="pt-BR" sz="1200" b="0" kern="1200" dirty="0" err="1" smtClean="0">
                <a:solidFill>
                  <a:schemeClr val="tx1"/>
                </a:solidFill>
                <a:effectLst/>
                <a:latin typeface="+mn-lt"/>
                <a:ea typeface="+mn-ea"/>
                <a:cs typeface="+mn-cs"/>
              </a:rPr>
              <a:t>Erlang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É considerado rápido e confiável;</a:t>
            </a:r>
          </a:p>
          <a:p>
            <a:r>
              <a:rPr lang="pt-BR" sz="1200" b="0" kern="1200" dirty="0" smtClean="0">
                <a:solidFill>
                  <a:schemeClr val="tx1"/>
                </a:solidFill>
                <a:effectLst/>
                <a:latin typeface="+mn-lt"/>
                <a:ea typeface="+mn-ea"/>
                <a:cs typeface="+mn-cs"/>
              </a:rPr>
              <a:t>- Compatível com os principais sistemas operacionais;</a:t>
            </a:r>
          </a:p>
          <a:p>
            <a:r>
              <a:rPr lang="pt-BR" sz="1200" b="0" kern="1200" dirty="0" smtClean="0">
                <a:solidFill>
                  <a:schemeClr val="tx1"/>
                </a:solidFill>
                <a:effectLst/>
                <a:latin typeface="+mn-lt"/>
                <a:ea typeface="+mn-ea"/>
                <a:cs typeface="+mn-cs"/>
              </a:rPr>
              <a:t>- Suporta diversas plataformas de desenvolvimento. Bibliotecas de conexão com 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estão disponíveis em diversas linguagens de programação;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Spring Core Container</a:t>
            </a:r>
            <a:r>
              <a:rPr lang="pt-BR" sz="1200" b="0" i="0" kern="1200" dirty="0" smtClean="0">
                <a:solidFill>
                  <a:schemeClr val="tx1"/>
                </a:solidFill>
                <a:effectLst/>
                <a:latin typeface="+mn-lt"/>
                <a:ea typeface="+mn-ea"/>
                <a:cs typeface="+mn-cs"/>
              </a:rPr>
              <a:t>: este é o módulo de base do Spring e fornece contêineres de </a:t>
            </a:r>
            <a:r>
              <a:rPr lang="pt-BR" sz="1200" b="0" i="0" kern="1200" dirty="0" err="1" smtClean="0">
                <a:solidFill>
                  <a:schemeClr val="tx1"/>
                </a:solidFill>
                <a:effectLst/>
                <a:latin typeface="+mn-lt"/>
                <a:ea typeface="+mn-ea"/>
                <a:cs typeface="+mn-cs"/>
              </a:rPr>
              <a:t>spring</a:t>
            </a:r>
            <a:r>
              <a:rPr lang="pt-BR" sz="1200" b="0" i="0" kern="1200" dirty="0" smtClean="0">
                <a:solidFill>
                  <a:schemeClr val="tx1"/>
                </a:solidFill>
                <a:effectLst/>
                <a:latin typeface="+mn-lt"/>
                <a:ea typeface="+mn-ea"/>
                <a:cs typeface="+mn-cs"/>
              </a:rPr>
              <a:t>(</a:t>
            </a:r>
            <a:r>
              <a:rPr lang="pt-BR" sz="1200" b="0" i="0" kern="1200" dirty="0" err="1" smtClean="0">
                <a:solidFill>
                  <a:schemeClr val="tx1"/>
                </a:solidFill>
                <a:effectLst/>
                <a:latin typeface="+mn-lt"/>
                <a:ea typeface="+mn-ea"/>
                <a:cs typeface="+mn-cs"/>
              </a:rPr>
              <a:t>BeanFactory</a:t>
            </a:r>
            <a:r>
              <a:rPr lang="pt-BR" sz="1200" b="0" i="0" kern="1200" dirty="0" smtClean="0">
                <a:solidFill>
                  <a:schemeClr val="tx1"/>
                </a:solidFill>
                <a:effectLst/>
                <a:latin typeface="+mn-lt"/>
                <a:ea typeface="+mn-ea"/>
                <a:cs typeface="+mn-cs"/>
              </a:rPr>
              <a:t> e </a:t>
            </a:r>
            <a:r>
              <a:rPr lang="pt-BR" sz="1200" b="0" i="0" kern="1200" dirty="0" err="1" smtClean="0">
                <a:solidFill>
                  <a:schemeClr val="tx1"/>
                </a:solidFill>
                <a:effectLst/>
                <a:latin typeface="+mn-lt"/>
                <a:ea typeface="+mn-ea"/>
                <a:cs typeface="+mn-cs"/>
              </a:rPr>
              <a:t>ApplicationContext</a:t>
            </a:r>
            <a:r>
              <a:rPr lang="pt-BR" sz="1200" b="0" i="0" kern="1200" dirty="0" smtClean="0">
                <a:solidFill>
                  <a:schemeClr val="tx1"/>
                </a:solidFill>
                <a:effectLst/>
                <a:latin typeface="+mn-lt"/>
                <a:ea typeface="+mn-ea"/>
                <a:cs typeface="+mn-cs"/>
              </a:rPr>
              <a:t>). </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Programação orientada a aspectos</a:t>
            </a:r>
            <a:r>
              <a:rPr lang="pt-BR" sz="1200" b="0" i="0" kern="1200" dirty="0" smtClean="0">
                <a:solidFill>
                  <a:schemeClr val="tx1"/>
                </a:solidFill>
                <a:effectLst/>
                <a:latin typeface="+mn-lt"/>
                <a:ea typeface="+mn-ea"/>
                <a:cs typeface="+mn-cs"/>
              </a:rPr>
              <a:t>: permite implementar preocupações transversais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Autenticação e autorização</a:t>
            </a:r>
            <a:r>
              <a:rPr lang="pt-BR" sz="1200" b="0" i="0" kern="1200" dirty="0" smtClean="0">
                <a:solidFill>
                  <a:schemeClr val="tx1"/>
                </a:solidFill>
                <a:effectLst/>
                <a:latin typeface="+mn-lt"/>
                <a:ea typeface="+mn-ea"/>
                <a:cs typeface="+mn-cs"/>
              </a:rPr>
              <a:t>: processos de segurança configuráveis ​​que suportam uma variedade de padrões, protocolos, ferramentas e práticas através do subprojeto Spring Security (anteriormente conhecido como </a:t>
            </a:r>
            <a:r>
              <a:rPr lang="pt-BR" sz="1200" b="0" i="0" kern="1200" dirty="0" err="1" smtClean="0">
                <a:solidFill>
                  <a:schemeClr val="tx1"/>
                </a:solidFill>
                <a:effectLst/>
                <a:latin typeface="+mn-lt"/>
                <a:ea typeface="+mn-ea"/>
                <a:cs typeface="+mn-cs"/>
              </a:rPr>
              <a:t>Acegi</a:t>
            </a:r>
            <a:r>
              <a:rPr lang="pt-BR" sz="1200" b="0" i="0" kern="1200" dirty="0" smtClean="0">
                <a:solidFill>
                  <a:schemeClr val="tx1"/>
                </a:solidFill>
                <a:effectLst/>
                <a:latin typeface="+mn-lt"/>
                <a:ea typeface="+mn-ea"/>
                <a:cs typeface="+mn-cs"/>
              </a:rPr>
              <a:t> Security System for Spring</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Convenção sobre configuração</a:t>
            </a:r>
            <a:r>
              <a:rPr lang="pt-BR" sz="1200" b="0" i="0" kern="1200" dirty="0" smtClean="0">
                <a:solidFill>
                  <a:schemeClr val="tx1"/>
                </a:solidFill>
                <a:effectLst/>
                <a:latin typeface="+mn-lt"/>
                <a:ea typeface="+mn-ea"/>
                <a:cs typeface="+mn-cs"/>
              </a:rPr>
              <a:t>: uma solução de desenvolvimento de aplicativos rápida para aplicativos corporativos baseados em </a:t>
            </a:r>
            <a:r>
              <a:rPr lang="pt-BR" sz="1200" b="0" i="0" kern="1200" dirty="0" smtClean="0">
                <a:solidFill>
                  <a:schemeClr val="tx1"/>
                </a:solidFill>
                <a:effectLst/>
                <a:latin typeface="+mn-lt"/>
                <a:ea typeface="+mn-ea"/>
                <a:cs typeface="+mn-cs"/>
              </a:rPr>
              <a:t>Spring</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Acesso a dados</a:t>
            </a:r>
            <a:r>
              <a:rPr lang="pt-BR" sz="1200" b="0" i="0" kern="1200" dirty="0" smtClean="0">
                <a:solidFill>
                  <a:schemeClr val="tx1"/>
                </a:solidFill>
                <a:effectLst/>
                <a:latin typeface="+mn-lt"/>
                <a:ea typeface="+mn-ea"/>
                <a:cs typeface="+mn-cs"/>
              </a:rPr>
              <a:t>: trabalhando com sistemas de gerenciamento de banco de dados relacional na plataforma Java usando JDBC (Java </a:t>
            </a:r>
            <a:r>
              <a:rPr lang="pt-BR" sz="1200" b="0" i="0" kern="1200" dirty="0" err="1" smtClean="0">
                <a:solidFill>
                  <a:schemeClr val="tx1"/>
                </a:solidFill>
                <a:effectLst/>
                <a:latin typeface="+mn-lt"/>
                <a:ea typeface="+mn-ea"/>
                <a:cs typeface="+mn-cs"/>
              </a:rPr>
              <a:t>Database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Connectivity</a:t>
            </a:r>
            <a:r>
              <a:rPr lang="pt-BR" sz="1200" b="0" i="0" kern="1200" dirty="0" smtClean="0">
                <a:solidFill>
                  <a:schemeClr val="tx1"/>
                </a:solidFill>
                <a:effectLst/>
                <a:latin typeface="+mn-lt"/>
                <a:ea typeface="+mn-ea"/>
                <a:cs typeface="+mn-cs"/>
              </a:rPr>
              <a:t>) e ferramentas de mapeamento relacional de objeto e com bancos de dados </a:t>
            </a:r>
            <a:r>
              <a:rPr lang="pt-BR" sz="1200" b="0" i="0" kern="1200" dirty="0" err="1" smtClean="0">
                <a:solidFill>
                  <a:schemeClr val="tx1"/>
                </a:solidFill>
                <a:effectLst/>
                <a:latin typeface="+mn-lt"/>
                <a:ea typeface="+mn-ea"/>
                <a:cs typeface="+mn-cs"/>
              </a:rPr>
              <a:t>NoSQL</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Inversão do container de controle</a:t>
            </a:r>
            <a:r>
              <a:rPr lang="pt-BR" sz="1200" b="0" i="0" kern="1200" dirty="0" smtClean="0">
                <a:solidFill>
                  <a:schemeClr val="tx1"/>
                </a:solidFill>
                <a:effectLst/>
                <a:latin typeface="+mn-lt"/>
                <a:ea typeface="+mn-ea"/>
                <a:cs typeface="+mn-cs"/>
              </a:rPr>
              <a:t>: configuração de componentes de aplicação e gerenciamento de ciclo de vida de objetos Java, feito principalmente via injeção de </a:t>
            </a:r>
            <a:r>
              <a:rPr lang="pt-BR" sz="1200" b="0" i="0" kern="1200" dirty="0" smtClean="0">
                <a:solidFill>
                  <a:schemeClr val="tx1"/>
                </a:solidFill>
                <a:effectLst/>
                <a:latin typeface="+mn-lt"/>
                <a:ea typeface="+mn-ea"/>
                <a:cs typeface="+mn-cs"/>
              </a:rPr>
              <a:t>dependência</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Mensagens</a:t>
            </a:r>
            <a:r>
              <a:rPr lang="pt-BR" sz="1200" b="0" i="0" kern="1200" dirty="0" smtClean="0">
                <a:solidFill>
                  <a:schemeClr val="tx1"/>
                </a:solidFill>
                <a:effectLst/>
                <a:latin typeface="+mn-lt"/>
                <a:ea typeface="+mn-ea"/>
                <a:cs typeface="+mn-cs"/>
              </a:rPr>
              <a:t>: registro </a:t>
            </a:r>
            <a:r>
              <a:rPr lang="pt-BR" sz="1200" b="0" i="0" kern="1200" dirty="0" err="1" smtClean="0">
                <a:solidFill>
                  <a:schemeClr val="tx1"/>
                </a:solidFill>
                <a:effectLst/>
                <a:latin typeface="+mn-lt"/>
                <a:ea typeface="+mn-ea"/>
                <a:cs typeface="+mn-cs"/>
              </a:rPr>
              <a:t>configurativo</a:t>
            </a:r>
            <a:r>
              <a:rPr lang="pt-BR" sz="1200" b="0" i="0" kern="1200" dirty="0" smtClean="0">
                <a:solidFill>
                  <a:schemeClr val="tx1"/>
                </a:solidFill>
                <a:effectLst/>
                <a:latin typeface="+mn-lt"/>
                <a:ea typeface="+mn-ea"/>
                <a:cs typeface="+mn-cs"/>
              </a:rPr>
              <a:t> de objetos do </a:t>
            </a:r>
            <a:r>
              <a:rPr lang="pt-BR" sz="1200" b="0" i="0" kern="1200" dirty="0" err="1" smtClean="0">
                <a:solidFill>
                  <a:schemeClr val="tx1"/>
                </a:solidFill>
                <a:effectLst/>
                <a:latin typeface="+mn-lt"/>
                <a:ea typeface="+mn-ea"/>
                <a:cs typeface="+mn-cs"/>
              </a:rPr>
              <a:t>listener</a:t>
            </a:r>
            <a:r>
              <a:rPr lang="pt-BR" sz="1200" b="0" i="0" kern="1200" dirty="0" smtClean="0">
                <a:solidFill>
                  <a:schemeClr val="tx1"/>
                </a:solidFill>
                <a:effectLst/>
                <a:latin typeface="+mn-lt"/>
                <a:ea typeface="+mn-ea"/>
                <a:cs typeface="+mn-cs"/>
              </a:rPr>
              <a:t> de mensagens para o consumo de mensagens transparentes a partir de filas de mensagens via Java </a:t>
            </a:r>
            <a:r>
              <a:rPr lang="pt-BR" sz="1200" b="0" i="0" kern="1200" dirty="0" err="1" smtClean="0">
                <a:solidFill>
                  <a:schemeClr val="tx1"/>
                </a:solidFill>
                <a:effectLst/>
                <a:latin typeface="+mn-lt"/>
                <a:ea typeface="+mn-ea"/>
                <a:cs typeface="+mn-cs"/>
              </a:rPr>
              <a:t>Message</a:t>
            </a:r>
            <a:r>
              <a:rPr lang="pt-BR" sz="1200" b="0" i="0" kern="1200" dirty="0" smtClean="0">
                <a:solidFill>
                  <a:schemeClr val="tx1"/>
                </a:solidFill>
                <a:effectLst/>
                <a:latin typeface="+mn-lt"/>
                <a:ea typeface="+mn-ea"/>
                <a:cs typeface="+mn-cs"/>
              </a:rPr>
              <a:t> Service (JMS), melhoria do envio de mensagens através de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JMS </a:t>
            </a:r>
            <a:r>
              <a:rPr lang="pt-BR" sz="1200" b="0" i="0" kern="1200" dirty="0" smtClean="0">
                <a:solidFill>
                  <a:schemeClr val="tx1"/>
                </a:solidFill>
                <a:effectLst/>
                <a:latin typeface="+mn-lt"/>
                <a:ea typeface="+mn-ea"/>
                <a:cs typeface="+mn-cs"/>
              </a:rPr>
              <a:t>padrão</a:t>
            </a:r>
          </a:p>
          <a:p>
            <a:endParaRPr lang="pt-BR" sz="1200" b="0" i="0" kern="120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Model</a:t>
            </a:r>
            <a:r>
              <a:rPr lang="pt-BR" sz="1200" b="1" i="0" kern="1200" dirty="0" smtClean="0">
                <a:solidFill>
                  <a:schemeClr val="tx1"/>
                </a:solidFill>
                <a:effectLst/>
                <a:latin typeface="+mn-lt"/>
                <a:ea typeface="+mn-ea"/>
                <a:cs typeface="+mn-cs"/>
              </a:rPr>
              <a:t> – </a:t>
            </a:r>
            <a:r>
              <a:rPr lang="pt-BR" sz="1200" b="1" i="0" kern="1200" dirty="0" err="1" smtClean="0">
                <a:solidFill>
                  <a:schemeClr val="tx1"/>
                </a:solidFill>
                <a:effectLst/>
                <a:latin typeface="+mn-lt"/>
                <a:ea typeface="+mn-ea"/>
                <a:cs typeface="+mn-cs"/>
              </a:rPr>
              <a:t>view</a:t>
            </a:r>
            <a:r>
              <a:rPr lang="pt-BR" sz="1200" b="1" i="0" kern="1200" dirty="0" smtClean="0">
                <a:solidFill>
                  <a:schemeClr val="tx1"/>
                </a:solidFill>
                <a:effectLst/>
                <a:latin typeface="+mn-lt"/>
                <a:ea typeface="+mn-ea"/>
                <a:cs typeface="+mn-cs"/>
              </a:rPr>
              <a:t> – </a:t>
            </a:r>
            <a:r>
              <a:rPr lang="pt-BR" sz="1200" b="1" i="0" kern="1200" dirty="0" err="1" smtClean="0">
                <a:solidFill>
                  <a:schemeClr val="tx1"/>
                </a:solidFill>
                <a:effectLst/>
                <a:latin typeface="+mn-lt"/>
                <a:ea typeface="+mn-ea"/>
                <a:cs typeface="+mn-cs"/>
              </a:rPr>
              <a:t>controller</a:t>
            </a:r>
            <a:r>
              <a:rPr lang="pt-BR" sz="1200" b="0" i="0" kern="1200" dirty="0" smtClean="0">
                <a:solidFill>
                  <a:schemeClr val="tx1"/>
                </a:solidFill>
                <a:effectLst/>
                <a:latin typeface="+mn-lt"/>
                <a:ea typeface="+mn-ea"/>
                <a:cs typeface="+mn-cs"/>
              </a:rPr>
              <a:t>: uma estrutura baseada em HTTP e </a:t>
            </a:r>
            <a:r>
              <a:rPr lang="pt-BR" sz="1200" b="0" i="0" kern="1200" dirty="0" err="1" smtClean="0">
                <a:solidFill>
                  <a:schemeClr val="tx1"/>
                </a:solidFill>
                <a:effectLst/>
                <a:latin typeface="+mn-lt"/>
                <a:ea typeface="+mn-ea"/>
                <a:cs typeface="+mn-cs"/>
              </a:rPr>
              <a:t>servlet</a:t>
            </a:r>
            <a:r>
              <a:rPr lang="pt-BR" sz="1200" b="0" i="0" kern="1200" dirty="0" smtClean="0">
                <a:solidFill>
                  <a:schemeClr val="tx1"/>
                </a:solidFill>
                <a:effectLst/>
                <a:latin typeface="+mn-lt"/>
                <a:ea typeface="+mn-ea"/>
                <a:cs typeface="+mn-cs"/>
              </a:rPr>
              <a:t> que fornece ganchos para extensão e customização para aplicativos da Web e serviços da Web </a:t>
            </a:r>
            <a:r>
              <a:rPr lang="pt-BR" sz="1200" b="0" i="0" kern="1200" dirty="0" err="1" smtClean="0">
                <a:solidFill>
                  <a:schemeClr val="tx1"/>
                </a:solidFill>
                <a:effectLst/>
                <a:latin typeface="+mn-lt"/>
                <a:ea typeface="+mn-ea"/>
                <a:cs typeface="+mn-cs"/>
              </a:rPr>
              <a:t>RESTful</a:t>
            </a:r>
            <a:r>
              <a:rPr lang="pt-BR" sz="1200" b="0" i="0" kern="1200" dirty="0" smtClean="0">
                <a:solidFill>
                  <a:schemeClr val="tx1"/>
                </a:solidFill>
                <a:effectLst/>
                <a:latin typeface="+mn-lt"/>
                <a:ea typeface="+mn-ea"/>
                <a:cs typeface="+mn-cs"/>
              </a:rPr>
              <a:t> (transferência de estado representacional</a:t>
            </a:r>
            <a:r>
              <a:rPr lang="pt-BR" sz="1200" b="0"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Estrutura </a:t>
            </a:r>
            <a:r>
              <a:rPr lang="pt-BR" sz="1200" b="1" i="0" kern="1200" dirty="0" smtClean="0">
                <a:solidFill>
                  <a:schemeClr val="tx1"/>
                </a:solidFill>
                <a:effectLst/>
                <a:latin typeface="+mn-lt"/>
                <a:ea typeface="+mn-ea"/>
                <a:cs typeface="+mn-cs"/>
              </a:rPr>
              <a:t>de acesso remoto</a:t>
            </a:r>
            <a:r>
              <a:rPr lang="pt-BR" sz="1200" b="0" i="0" kern="1200" dirty="0" smtClean="0">
                <a:solidFill>
                  <a:schemeClr val="tx1"/>
                </a:solidFill>
                <a:effectLst/>
                <a:latin typeface="+mn-lt"/>
                <a:ea typeface="+mn-ea"/>
                <a:cs typeface="+mn-cs"/>
              </a:rPr>
              <a:t>: configuração de chamada de procedimento remoto configurável (RPC) de objetos Java em redes que suportam RMI (Java </a:t>
            </a:r>
            <a:r>
              <a:rPr lang="pt-BR" sz="1200" b="0" i="0" kern="1200" dirty="0" err="1" smtClean="0">
                <a:solidFill>
                  <a:schemeClr val="tx1"/>
                </a:solidFill>
                <a:effectLst/>
                <a:latin typeface="+mn-lt"/>
                <a:ea typeface="+mn-ea"/>
                <a:cs typeface="+mn-cs"/>
              </a:rPr>
              <a:t>remote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method</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invocation</a:t>
            </a:r>
            <a:r>
              <a:rPr lang="pt-BR" sz="1200" b="0" i="0" kern="1200" dirty="0" smtClean="0">
                <a:solidFill>
                  <a:schemeClr val="tx1"/>
                </a:solidFill>
                <a:effectLst/>
                <a:latin typeface="+mn-lt"/>
                <a:ea typeface="+mn-ea"/>
                <a:cs typeface="+mn-cs"/>
              </a:rPr>
              <a:t>), Arquitetura de Common </a:t>
            </a:r>
            <a:r>
              <a:rPr lang="pt-BR" sz="1200" b="0" i="0" kern="1200" dirty="0" err="1" smtClean="0">
                <a:solidFill>
                  <a:schemeClr val="tx1"/>
                </a:solidFill>
                <a:effectLst/>
                <a:latin typeface="+mn-lt"/>
                <a:ea typeface="+mn-ea"/>
                <a:cs typeface="+mn-cs"/>
              </a:rPr>
              <a:t>Object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Request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Broker</a:t>
            </a:r>
            <a:r>
              <a:rPr lang="pt-BR" sz="1200" b="0"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 protocolos baseados em HTTP, incluindo serviços da Web (SOAP Protocolo</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Gerenciamento de transações</a:t>
            </a:r>
            <a:r>
              <a:rPr lang="pt-BR" sz="1200" b="0" i="0" kern="1200" dirty="0" smtClean="0">
                <a:solidFill>
                  <a:schemeClr val="tx1"/>
                </a:solidFill>
                <a:effectLst/>
                <a:latin typeface="+mn-lt"/>
                <a:ea typeface="+mn-ea"/>
                <a:cs typeface="+mn-cs"/>
              </a:rPr>
              <a:t>: unifica várias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de gerenciamento de transações e coordena transações para objetos </a:t>
            </a:r>
            <a:r>
              <a:rPr lang="pt-BR" sz="1200" b="0" i="0" kern="1200" dirty="0" smtClean="0">
                <a:solidFill>
                  <a:schemeClr val="tx1"/>
                </a:solidFill>
                <a:effectLst/>
                <a:latin typeface="+mn-lt"/>
                <a:ea typeface="+mn-ea"/>
                <a:cs typeface="+mn-cs"/>
              </a:rPr>
              <a:t>Java</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Gerenciamento remoto</a:t>
            </a:r>
            <a:r>
              <a:rPr lang="pt-BR" sz="1200" b="0" i="0" kern="1200" dirty="0" smtClean="0">
                <a:solidFill>
                  <a:schemeClr val="tx1"/>
                </a:solidFill>
                <a:effectLst/>
                <a:latin typeface="+mn-lt"/>
                <a:ea typeface="+mn-ea"/>
                <a:cs typeface="+mn-cs"/>
              </a:rPr>
              <a:t>: exposição </a:t>
            </a:r>
            <a:r>
              <a:rPr lang="pt-BR" sz="1200" b="0" i="0" kern="1200" dirty="0" err="1" smtClean="0">
                <a:solidFill>
                  <a:schemeClr val="tx1"/>
                </a:solidFill>
                <a:effectLst/>
                <a:latin typeface="+mn-lt"/>
                <a:ea typeface="+mn-ea"/>
                <a:cs typeface="+mn-cs"/>
              </a:rPr>
              <a:t>configurativa</a:t>
            </a:r>
            <a:r>
              <a:rPr lang="pt-BR" sz="1200" b="0" i="0" kern="1200" dirty="0" smtClean="0">
                <a:solidFill>
                  <a:schemeClr val="tx1"/>
                </a:solidFill>
                <a:effectLst/>
                <a:latin typeface="+mn-lt"/>
                <a:ea typeface="+mn-ea"/>
                <a:cs typeface="+mn-cs"/>
              </a:rPr>
              <a:t> e gerenciamento de objetos Java para configuração local ou remota via Java Management </a:t>
            </a:r>
            <a:r>
              <a:rPr lang="pt-BR" sz="1200" b="0" i="0" kern="1200" dirty="0" err="1" smtClean="0">
                <a:solidFill>
                  <a:schemeClr val="tx1"/>
                </a:solidFill>
                <a:effectLst/>
                <a:latin typeface="+mn-lt"/>
                <a:ea typeface="+mn-ea"/>
                <a:cs typeface="+mn-cs"/>
              </a:rPr>
              <a:t>Extensions</a:t>
            </a:r>
            <a:r>
              <a:rPr lang="pt-BR" sz="1200" b="0" i="0" kern="1200" dirty="0" smtClean="0">
                <a:solidFill>
                  <a:schemeClr val="tx1"/>
                </a:solidFill>
                <a:effectLst/>
                <a:latin typeface="+mn-lt"/>
                <a:ea typeface="+mn-ea"/>
                <a:cs typeface="+mn-cs"/>
              </a:rPr>
              <a:t> (JMX</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Teste</a:t>
            </a:r>
            <a:r>
              <a:rPr lang="pt-BR" sz="1200" b="0" i="0" kern="1200" dirty="0" smtClean="0">
                <a:solidFill>
                  <a:schemeClr val="tx1"/>
                </a:solidFill>
                <a:effectLst/>
                <a:latin typeface="+mn-lt"/>
                <a:ea typeface="+mn-ea"/>
                <a:cs typeface="+mn-cs"/>
              </a:rPr>
              <a:t>: classes de suporte para escrever testes unitários e testes de integração</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25</a:t>
            </a:fld>
            <a:endParaRPr lang="pt-BR"/>
          </a:p>
        </p:txBody>
      </p:sp>
    </p:spTree>
    <p:extLst>
      <p:ext uri="{BB962C8B-B14F-4D97-AF65-F5344CB8AC3E}">
        <p14:creationId xmlns:p14="http://schemas.microsoft.com/office/powerpoint/2010/main" val="1009406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é um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message</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recebe e encaminha mensagens. Você pode pensar como uma agência dos correios: quando você coloca a carta que deseja postar em uma caixa postal, pode ter certeza de que o carteiro entregará a correspondência ao seu destinatário. Nessa analogia, 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é uma caixa postal, um correio e um carteiro.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principal diferença entre 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e os correios é que ele não lida com papel, ao invés disso ele aceita, armazena e envia dados binários - mensagens.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AMQP 0-9-1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Advanced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Message</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Queuing</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Protocol</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é um protocolo de mensagens que permite que aplicativos clientes se comuniquem com </a:t>
            </a:r>
            <a:r>
              <a:rPr lang="pt-BR" sz="1200" b="0" kern="1200" dirty="0" err="1" smtClean="0">
                <a:solidFill>
                  <a:schemeClr val="tx1"/>
                </a:solidFill>
                <a:effectLst/>
                <a:latin typeface="+mn-lt"/>
                <a:ea typeface="+mn-ea"/>
                <a:cs typeface="+mn-cs"/>
              </a:rPr>
              <a:t>brokers</a:t>
            </a:r>
            <a:r>
              <a:rPr lang="pt-BR" sz="1200" b="0" kern="1200" dirty="0" smtClean="0">
                <a:solidFill>
                  <a:schemeClr val="tx1"/>
                </a:solidFill>
                <a:effectLst/>
                <a:latin typeface="+mn-lt"/>
                <a:ea typeface="+mn-ea"/>
                <a:cs typeface="+mn-cs"/>
              </a:rPr>
              <a:t> de mensagens.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Os </a:t>
            </a:r>
            <a:r>
              <a:rPr lang="pt-BR" sz="1200" b="0" kern="1200" dirty="0" err="1" smtClean="0">
                <a:solidFill>
                  <a:schemeClr val="tx1"/>
                </a:solidFill>
                <a:effectLst/>
                <a:latin typeface="+mn-lt"/>
                <a:ea typeface="+mn-ea"/>
                <a:cs typeface="+mn-cs"/>
              </a:rPr>
              <a:t>brokers</a:t>
            </a:r>
            <a:r>
              <a:rPr lang="pt-BR" sz="1200" b="0" kern="1200" dirty="0" smtClean="0">
                <a:solidFill>
                  <a:schemeClr val="tx1"/>
                </a:solidFill>
                <a:effectLst/>
                <a:latin typeface="+mn-lt"/>
                <a:ea typeface="+mn-ea"/>
                <a:cs typeface="+mn-cs"/>
              </a:rPr>
              <a:t> de mensagens recebem mensagens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publishers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(aplicativos que as publicam, também conhecidos como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producers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os encaminham aos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consumers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(aplicativos que as processam).</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Como é um protocolo de rede, os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publishers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os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consumers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podem residir em máquinas diferentes.</a:t>
            </a:r>
            <a:endParaRPr lang="pt-BR" sz="1200" b="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O Modelo AMQP 0-9-1 tem a seguinte visão de mundo: as mensagens são publicadas em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que são frequentemente comparadas a agências postais ou caixas de correio.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então distribuem cópias de mensagens para filas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queues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usando regras chamadas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 Em seguida, os </a:t>
            </a:r>
            <a:r>
              <a:rPr lang="pt-BR" sz="1200" b="0" kern="1200" dirty="0" err="1" smtClean="0">
                <a:solidFill>
                  <a:schemeClr val="tx1"/>
                </a:solidFill>
                <a:effectLst/>
                <a:latin typeface="+mn-lt"/>
                <a:ea typeface="+mn-ea"/>
                <a:cs typeface="+mn-cs"/>
              </a:rPr>
              <a:t>brokers</a:t>
            </a:r>
            <a:r>
              <a:rPr lang="pt-BR" sz="1200" b="0" kern="1200" dirty="0" smtClean="0">
                <a:solidFill>
                  <a:schemeClr val="tx1"/>
                </a:solidFill>
                <a:effectLst/>
                <a:latin typeface="+mn-lt"/>
                <a:ea typeface="+mn-ea"/>
                <a:cs typeface="+mn-cs"/>
              </a:rPr>
              <a:t> do AMQP entregam mensagens aos consumidores inscritos em filas ou os consumidores buscam/extraem mensagens das filas sob demanda.</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Ao publicar uma mensagem, os publicadores podem especificar vários atributos de mensagem (meta-dados da mensagem). Alguns desses </a:t>
            </a:r>
            <a:r>
              <a:rPr lang="pt-BR" sz="1200" b="0" kern="1200" dirty="0" err="1" smtClean="0">
                <a:solidFill>
                  <a:schemeClr val="tx1"/>
                </a:solidFill>
                <a:effectLst/>
                <a:latin typeface="+mn-lt"/>
                <a:ea typeface="+mn-ea"/>
                <a:cs typeface="+mn-cs"/>
              </a:rPr>
              <a:t>metadados</a:t>
            </a:r>
            <a:r>
              <a:rPr lang="pt-BR" sz="1200" b="0" kern="1200" dirty="0" smtClean="0">
                <a:solidFill>
                  <a:schemeClr val="tx1"/>
                </a:solidFill>
                <a:effectLst/>
                <a:latin typeface="+mn-lt"/>
                <a:ea typeface="+mn-ea"/>
                <a:cs typeface="+mn-cs"/>
              </a:rPr>
              <a:t> podem ser usados ​​pelo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no entanto, o restante é completamente opaco para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é usado apenas pelos aplicativos que recebem a mensagem.</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119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As redes não são confiáveis ​​e os aplicativos podem falhar ao processar mensagens, portanto, o modelo AMQP tem uma noção de confirmações de mensagem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acknowledgements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quando uma mensagem é entregue a um consumidor, o consumidor notifica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automaticamente ou assim que o desenvolvedor do aplicativo optar por fazê-lo. Quando confirmações de mensagem são utilizadas, um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somente removerá completamente uma mensagem de uma fila quando receber uma notificação para essa mensagem (ou grupo de mensagens).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Em determinadas situações, por exemplo, quando uma mensagem não pode ser roteada, as mensagens podem ser devolvidas aos editores, eliminadas ou, se o intermediário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uma extensão, colocadas em uma chamada "fila de devoluções". Os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publishers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escolhem como lidar com situações como essa publicando mensagens usando determinados parâmetros.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Filas,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são coletivamente referidas como entidades AMQP .</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 AMQP 0-9-1 é um protocolo programável no sentido de que as entidades e os esquemas de roteamento do AMQP 0-9-1 são definidos principalmente pelos próprios aplicativos, não pelo administrador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Consequentemente, a provisão é feita para operações de protocolo que declaram filas 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definem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entre elas, assinam filas e assim por diante.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Isso dá aos desenvolvedores de aplicativos muita liberdade, mas também exige que eles estejam cientes dos possíveis conflitos de definição. Na prática, os conflitos de definição são raros e geralmente indicam um erro de configuração.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aplicações declaram as entidades do AMQP 0-9-1 de que precisam, definem os esquemas de roteamento necessários e podem optar por excluir as entidades do AMQP 0-9-1 quando elas não são mais usadas.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As *</a:t>
            </a:r>
            <a:r>
              <a:rPr lang="pt-BR" dirty="0" err="1" smtClean="0"/>
              <a:t>exchanges</a:t>
            </a:r>
            <a:r>
              <a:rPr lang="pt-BR" dirty="0" smtClean="0"/>
              <a:t>* são entidades AMQP nas quais as mensagens são enviadas. As *</a:t>
            </a:r>
            <a:r>
              <a:rPr lang="pt-BR" dirty="0" err="1" smtClean="0"/>
              <a:t>exchanges</a:t>
            </a:r>
            <a:r>
              <a:rPr lang="pt-BR" dirty="0" smtClean="0"/>
              <a:t>* levam uma mensagem e encaminham para zero ou mais filas. O algoritmo de roteamento usado depende do tipo de *</a:t>
            </a:r>
            <a:r>
              <a:rPr lang="pt-BR" dirty="0" err="1" smtClean="0"/>
              <a:t>exchanges</a:t>
            </a:r>
            <a:r>
              <a:rPr lang="pt-BR" dirty="0" smtClean="0"/>
              <a:t>* e das regras chamadas de *</a:t>
            </a:r>
            <a:r>
              <a:rPr lang="pt-BR" dirty="0" err="1" smtClean="0"/>
              <a:t>bindings</a:t>
            </a:r>
            <a:r>
              <a:rPr lang="pt-BR" dirty="0" smtClean="0"/>
              <a:t>*. *</a:t>
            </a:r>
            <a:r>
              <a:rPr lang="pt-BR" dirty="0" err="1" smtClean="0"/>
              <a:t>Brokers</a:t>
            </a:r>
            <a:r>
              <a:rPr lang="pt-BR" dirty="0" smtClean="0"/>
              <a:t>* AMQP 0-9-1 fornecem quatro tipos de *</a:t>
            </a:r>
            <a:r>
              <a:rPr lang="pt-BR" dirty="0" err="1" smtClean="0"/>
              <a:t>exchange</a:t>
            </a:r>
            <a:r>
              <a:rPr lang="pt-BR" dirty="0" smtClean="0"/>
              <a:t>*:</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Além do tipo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são declaradas com um número de atributos, sendo os mais importantes: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Nome</a:t>
            </a:r>
          </a:p>
          <a:p>
            <a:r>
              <a:rPr lang="pt-BR" sz="1200" b="0" kern="1200" dirty="0" smtClean="0">
                <a:solidFill>
                  <a:schemeClr val="tx1"/>
                </a:solidFill>
                <a:effectLst/>
                <a:latin typeface="+mn-lt"/>
                <a:ea typeface="+mn-ea"/>
                <a:cs typeface="+mn-cs"/>
              </a:rPr>
              <a:t>- Durabilidade (se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sobrevivem ao reinício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Exclusão automática (se 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é excluída quando a última fila é desvinculada dela)</a:t>
            </a:r>
          </a:p>
          <a:p>
            <a:r>
              <a:rPr lang="pt-BR" sz="1200" b="0" kern="1200" dirty="0" smtClean="0">
                <a:solidFill>
                  <a:schemeClr val="tx1"/>
                </a:solidFill>
                <a:effectLst/>
                <a:latin typeface="+mn-lt"/>
                <a:ea typeface="+mn-ea"/>
                <a:cs typeface="+mn-cs"/>
              </a:rPr>
              <a:t>- Argumentos (opcional, usados ​​por plug-ins e recursos específicos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podem ser duradouras ou transitórias.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duráveis ​​sobrevivem ao reinício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enquanto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transientes não (elas precisam ser redeclaradas quando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volta a ficar on-line). Nem todos os cenários e casos de uso exigem que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sejam duráveis.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padrão é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direta sem nome (</a:t>
            </a:r>
            <a:r>
              <a:rPr lang="pt-BR" sz="1200" b="0" kern="1200" dirty="0" err="1" smtClean="0">
                <a:solidFill>
                  <a:schemeClr val="tx1"/>
                </a:solidFill>
                <a:effectLst/>
                <a:latin typeface="+mn-lt"/>
                <a:ea typeface="+mn-ea"/>
                <a:cs typeface="+mn-cs"/>
              </a:rPr>
              <a:t>string</a:t>
            </a:r>
            <a:r>
              <a:rPr lang="pt-BR" sz="1200" b="0" kern="1200" dirty="0" smtClean="0">
                <a:solidFill>
                  <a:schemeClr val="tx1"/>
                </a:solidFill>
                <a:effectLst/>
                <a:latin typeface="+mn-lt"/>
                <a:ea typeface="+mn-ea"/>
                <a:cs typeface="+mn-cs"/>
              </a:rPr>
              <a:t> vazia) </a:t>
            </a:r>
            <a:r>
              <a:rPr lang="pt-BR" sz="1200" b="0" kern="1200" dirty="0" err="1" smtClean="0">
                <a:solidFill>
                  <a:schemeClr val="tx1"/>
                </a:solidFill>
                <a:effectLst/>
                <a:latin typeface="+mn-lt"/>
                <a:ea typeface="+mn-ea"/>
                <a:cs typeface="+mn-cs"/>
              </a:rPr>
              <a:t>pré</a:t>
            </a:r>
            <a:r>
              <a:rPr lang="pt-BR" sz="1200" b="0" kern="1200" dirty="0" smtClean="0">
                <a:solidFill>
                  <a:schemeClr val="tx1"/>
                </a:solidFill>
                <a:effectLst/>
                <a:latin typeface="+mn-lt"/>
                <a:ea typeface="+mn-ea"/>
                <a:cs typeface="+mn-cs"/>
              </a:rPr>
              <a:t>-declarada pelo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Ela tem uma propriedade especial que a torna muito útil para aplicativos simples: cada fila criada é automaticamente vinculada a ela com uma chave de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routing</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key</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que é igual ao nome da fila.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Por exemplo, quando você declara uma fila com o nome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search</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indexing</a:t>
            </a:r>
            <a:r>
              <a:rPr lang="pt-BR" sz="1200" b="0" i="1" kern="1200" dirty="0" smtClean="0">
                <a:solidFill>
                  <a:schemeClr val="tx1"/>
                </a:solidFill>
                <a:effectLst/>
                <a:latin typeface="+mn-lt"/>
                <a:ea typeface="+mn-ea"/>
                <a:cs typeface="+mn-cs"/>
              </a:rPr>
              <a:t>-online"*</a:t>
            </a:r>
            <a:r>
              <a:rPr lang="pt-BR" sz="1200" b="0" kern="1200" dirty="0" smtClean="0">
                <a:solidFill>
                  <a:schemeClr val="tx1"/>
                </a:solidFill>
                <a:effectLst/>
                <a:latin typeface="+mn-lt"/>
                <a:ea typeface="+mn-ea"/>
                <a:cs typeface="+mn-cs"/>
              </a:rPr>
              <a:t>,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AMQP 0-9-1 irá vinculá-la à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padrão usando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search</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indexing</a:t>
            </a:r>
            <a:r>
              <a:rPr lang="pt-BR" sz="1200" b="0" i="1" kern="1200" dirty="0" smtClean="0">
                <a:solidFill>
                  <a:schemeClr val="tx1"/>
                </a:solidFill>
                <a:effectLst/>
                <a:latin typeface="+mn-lt"/>
                <a:ea typeface="+mn-ea"/>
                <a:cs typeface="+mn-cs"/>
              </a:rPr>
              <a:t>-online"*</a:t>
            </a:r>
            <a:r>
              <a:rPr lang="pt-BR" sz="1200" b="0" kern="1200" dirty="0" smtClean="0">
                <a:solidFill>
                  <a:schemeClr val="tx1"/>
                </a:solidFill>
                <a:effectLst/>
                <a:latin typeface="+mn-lt"/>
                <a:ea typeface="+mn-ea"/>
                <a:cs typeface="+mn-cs"/>
              </a:rPr>
              <a:t> como a chave de roteamento. Portanto, uma mensagem publicada na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padrão com a chave de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search</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indexing</a:t>
            </a:r>
            <a:r>
              <a:rPr lang="pt-BR" sz="1200" b="0" i="1" kern="1200" dirty="0" smtClean="0">
                <a:solidFill>
                  <a:schemeClr val="tx1"/>
                </a:solidFill>
                <a:effectLst/>
                <a:latin typeface="+mn-lt"/>
                <a:ea typeface="+mn-ea"/>
                <a:cs typeface="+mn-cs"/>
              </a:rPr>
              <a:t>-online"*</a:t>
            </a:r>
            <a:r>
              <a:rPr lang="pt-BR" sz="1200" b="0" kern="1200" dirty="0" smtClean="0">
                <a:solidFill>
                  <a:schemeClr val="tx1"/>
                </a:solidFill>
                <a:effectLst/>
                <a:latin typeface="+mn-lt"/>
                <a:ea typeface="+mn-ea"/>
                <a:cs typeface="+mn-cs"/>
              </a:rPr>
              <a:t> será roteada para a fila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search</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indexing</a:t>
            </a:r>
            <a:r>
              <a:rPr lang="pt-BR" sz="1200" b="0" i="1" kern="1200" dirty="0" smtClean="0">
                <a:solidFill>
                  <a:schemeClr val="tx1"/>
                </a:solidFill>
                <a:effectLst/>
                <a:latin typeface="+mn-lt"/>
                <a:ea typeface="+mn-ea"/>
                <a:cs typeface="+mn-cs"/>
              </a:rPr>
              <a:t>-online"*</a:t>
            </a:r>
            <a:r>
              <a:rPr lang="pt-BR" sz="1200" b="0" kern="1200" dirty="0" smtClean="0">
                <a:solidFill>
                  <a:schemeClr val="tx1"/>
                </a:solidFill>
                <a:effectLst/>
                <a:latin typeface="+mn-lt"/>
                <a:ea typeface="+mn-ea"/>
                <a:cs typeface="+mn-cs"/>
              </a:rPr>
              <a:t>. Em outras palavras, 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padrão faz parecer que é possível entregar mensagens diretamente para as filas, mesmo que isso não seja tecnicamente o que está acontecendo.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Direct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envia mensagens para filas com base na chave de roteamento de mensagens.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Direct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é ideal para o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unicast</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de mensagens (embora elas também possam ser usadas para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multicast</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Como isso funciona: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Uma fila liga-se à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com uma chave de roteamento K</a:t>
            </a:r>
          </a:p>
          <a:p>
            <a:r>
              <a:rPr lang="pt-BR" sz="1200" b="0" kern="1200" dirty="0" smtClean="0">
                <a:solidFill>
                  <a:schemeClr val="tx1"/>
                </a:solidFill>
                <a:effectLst/>
                <a:latin typeface="+mn-lt"/>
                <a:ea typeface="+mn-ea"/>
                <a:cs typeface="+mn-cs"/>
              </a:rPr>
              <a:t>- Quando uma nova mensagem com a chave de roteamento R chega à troca direta, a troca a encaminha para a fila se K = 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Direct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costumam ser usadas para distribuir tarefas entre vários trabalhadores (instâncias do mesmo aplicativo) de maneira rotativa. Ao fazer isso, é importante entender que, no AMQP 0-9-1, as mensagens são balanceadas por carga entre os consumidores e não entre as filas.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Central para o Spring Framework é seu </a:t>
            </a:r>
            <a:r>
              <a:rPr lang="pt-BR" sz="1200" b="1" i="0" kern="1200" dirty="0" smtClean="0">
                <a:solidFill>
                  <a:schemeClr val="tx1"/>
                </a:solidFill>
                <a:effectLst/>
                <a:latin typeface="+mn-lt"/>
                <a:ea typeface="+mn-ea"/>
                <a:cs typeface="+mn-cs"/>
              </a:rPr>
              <a:t>contêiner de inversão de controle (</a:t>
            </a:r>
            <a:r>
              <a:rPr lang="pt-BR" sz="1200" b="1" i="0" kern="1200" dirty="0" err="1" smtClean="0">
                <a:solidFill>
                  <a:schemeClr val="tx1"/>
                </a:solidFill>
                <a:effectLst/>
                <a:latin typeface="+mn-lt"/>
                <a:ea typeface="+mn-ea"/>
                <a:cs typeface="+mn-cs"/>
              </a:rPr>
              <a:t>IoC</a:t>
            </a:r>
            <a:r>
              <a:rPr lang="pt-BR" sz="1200" b="1" i="0" kern="12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 que fornece um meio consistente de configurar e gerenciar objetos Java usando </a:t>
            </a:r>
            <a:r>
              <a:rPr lang="pt-BR" sz="1200" b="0" i="0" kern="1200" dirty="0" smtClean="0">
                <a:solidFill>
                  <a:schemeClr val="tx1"/>
                </a:solidFill>
                <a:effectLst/>
                <a:latin typeface="+mn-lt"/>
                <a:ea typeface="+mn-ea"/>
                <a:cs typeface="+mn-cs"/>
              </a:rPr>
              <a:t>reflexão.</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contêiner é responsável pelo </a:t>
            </a:r>
            <a:r>
              <a:rPr lang="pt-BR" sz="1200" b="1" i="0" kern="1200" dirty="0" smtClean="0">
                <a:solidFill>
                  <a:schemeClr val="tx1"/>
                </a:solidFill>
                <a:effectLst/>
                <a:latin typeface="+mn-lt"/>
                <a:ea typeface="+mn-ea"/>
                <a:cs typeface="+mn-cs"/>
              </a:rPr>
              <a:t>gerenciamento de ciclos de vida de objetos de objetos específicos</a:t>
            </a:r>
            <a:r>
              <a:rPr lang="pt-BR" sz="1200" b="0" i="0" kern="1200" dirty="0" smtClean="0">
                <a:solidFill>
                  <a:schemeClr val="tx1"/>
                </a:solidFill>
                <a:effectLst/>
                <a:latin typeface="+mn-lt"/>
                <a:ea typeface="+mn-ea"/>
                <a:cs typeface="+mn-cs"/>
              </a:rPr>
              <a:t>: criando esses objetos, chamando seus métodos de inicialização e configurando esses objetos conectando-os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Os objetos criados pelo contêiner também são chamados de objetos gerenciados ou </a:t>
            </a:r>
            <a:r>
              <a:rPr lang="pt-BR" sz="1200" b="1" i="0" kern="1200" dirty="0" err="1" smtClean="0">
                <a:solidFill>
                  <a:schemeClr val="tx1"/>
                </a:solidFill>
                <a:effectLst/>
                <a:latin typeface="+mn-lt"/>
                <a:ea typeface="+mn-ea"/>
                <a:cs typeface="+mn-cs"/>
              </a:rPr>
              <a:t>beans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contêiner pode ser </a:t>
            </a:r>
            <a:r>
              <a:rPr lang="pt-BR" sz="1200" b="1" i="0" kern="1200" dirty="0" smtClean="0">
                <a:solidFill>
                  <a:schemeClr val="tx1"/>
                </a:solidFill>
                <a:effectLst/>
                <a:latin typeface="+mn-lt"/>
                <a:ea typeface="+mn-ea"/>
                <a:cs typeface="+mn-cs"/>
              </a:rPr>
              <a:t>configurado </a:t>
            </a:r>
            <a:r>
              <a:rPr lang="pt-BR" sz="1200" b="0" i="0" kern="1200" dirty="0" smtClean="0">
                <a:solidFill>
                  <a:schemeClr val="tx1"/>
                </a:solidFill>
                <a:effectLst/>
                <a:latin typeface="+mn-lt"/>
                <a:ea typeface="+mn-ea"/>
                <a:cs typeface="+mn-cs"/>
              </a:rPr>
              <a:t>carregando arquivos XML (</a:t>
            </a:r>
            <a:r>
              <a:rPr lang="pt-BR" sz="1200" b="0" i="0" kern="1200" dirty="0" err="1" smtClean="0">
                <a:solidFill>
                  <a:schemeClr val="tx1"/>
                </a:solidFill>
                <a:effectLst/>
                <a:latin typeface="+mn-lt"/>
                <a:ea typeface="+mn-ea"/>
                <a:cs typeface="+mn-cs"/>
              </a:rPr>
              <a:t>Extensible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Markup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Language</a:t>
            </a:r>
            <a:r>
              <a:rPr lang="pt-BR" sz="1200" b="0" i="0" kern="1200" dirty="0" smtClean="0">
                <a:solidFill>
                  <a:schemeClr val="tx1"/>
                </a:solidFill>
                <a:effectLst/>
                <a:latin typeface="+mn-lt"/>
                <a:ea typeface="+mn-ea"/>
                <a:cs typeface="+mn-cs"/>
              </a:rPr>
              <a:t>) ou detectando anotações Java específicas em </a:t>
            </a:r>
            <a:r>
              <a:rPr lang="pt-BR" sz="1200" b="1" i="0" kern="1200" dirty="0" smtClean="0">
                <a:solidFill>
                  <a:schemeClr val="tx1"/>
                </a:solidFill>
                <a:effectLst/>
                <a:latin typeface="+mn-lt"/>
                <a:ea typeface="+mn-ea"/>
                <a:cs typeface="+mn-cs"/>
              </a:rPr>
              <a:t>classes de </a:t>
            </a:r>
            <a:r>
              <a:rPr lang="pt-BR" sz="1200" b="1" i="0" kern="1200" dirty="0" smtClean="0">
                <a:solidFill>
                  <a:schemeClr val="tx1"/>
                </a:solidFill>
                <a:effectLst/>
                <a:latin typeface="+mn-lt"/>
                <a:ea typeface="+mn-ea"/>
                <a:cs typeface="+mn-cs"/>
              </a:rPr>
              <a:t>configuração</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Essas </a:t>
            </a:r>
            <a:r>
              <a:rPr lang="pt-BR" sz="1200" b="0" i="0" kern="1200" dirty="0" smtClean="0">
                <a:solidFill>
                  <a:schemeClr val="tx1"/>
                </a:solidFill>
                <a:effectLst/>
                <a:latin typeface="+mn-lt"/>
                <a:ea typeface="+mn-ea"/>
                <a:cs typeface="+mn-cs"/>
              </a:rPr>
              <a:t>origens de dados contêm as </a:t>
            </a:r>
            <a:r>
              <a:rPr lang="pt-BR" sz="1200" b="1" i="0" kern="1200" dirty="0" smtClean="0">
                <a:solidFill>
                  <a:schemeClr val="tx1"/>
                </a:solidFill>
                <a:effectLst/>
                <a:latin typeface="+mn-lt"/>
                <a:ea typeface="+mn-ea"/>
                <a:cs typeface="+mn-cs"/>
              </a:rPr>
              <a:t>definições de </a:t>
            </a:r>
            <a:r>
              <a:rPr lang="pt-BR" sz="1200" b="1" i="0" kern="1200" dirty="0" err="1" smtClean="0">
                <a:solidFill>
                  <a:schemeClr val="tx1"/>
                </a:solidFill>
                <a:effectLst/>
                <a:latin typeface="+mn-lt"/>
                <a:ea typeface="+mn-ea"/>
                <a:cs typeface="+mn-cs"/>
              </a:rPr>
              <a:t>bean</a:t>
            </a:r>
            <a:r>
              <a:rPr lang="pt-BR" sz="1200" b="0" i="0" kern="1200" dirty="0" smtClean="0">
                <a:solidFill>
                  <a:schemeClr val="tx1"/>
                </a:solidFill>
                <a:effectLst/>
                <a:latin typeface="+mn-lt"/>
                <a:ea typeface="+mn-ea"/>
                <a:cs typeface="+mn-cs"/>
              </a:rPr>
              <a:t> que fornecem as informações necessárias para criar os </a:t>
            </a:r>
            <a:r>
              <a:rPr lang="pt-BR" sz="1200" b="0" i="0" kern="1200" dirty="0" err="1" smtClean="0">
                <a:solidFill>
                  <a:schemeClr val="tx1"/>
                </a:solidFill>
                <a:effectLst/>
                <a:latin typeface="+mn-lt"/>
                <a:ea typeface="+mn-ea"/>
                <a:cs typeface="+mn-cs"/>
              </a:rPr>
              <a:t>beans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Os objetos podem ser obtidos por meio de pesquisa de dependência ou </a:t>
            </a:r>
            <a:r>
              <a:rPr lang="pt-BR" sz="1200" b="1" i="0" kern="1200" dirty="0" smtClean="0">
                <a:solidFill>
                  <a:schemeClr val="tx1"/>
                </a:solidFill>
                <a:effectLst/>
                <a:latin typeface="+mn-lt"/>
                <a:ea typeface="+mn-ea"/>
                <a:cs typeface="+mn-cs"/>
              </a:rPr>
              <a:t>injeção de dependência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a:t>
            </a:r>
            <a:r>
              <a:rPr lang="pt-BR" sz="1200" b="1" i="0" kern="1200" dirty="0" smtClean="0">
                <a:solidFill>
                  <a:schemeClr val="tx1"/>
                </a:solidFill>
                <a:effectLst/>
                <a:latin typeface="+mn-lt"/>
                <a:ea typeface="+mn-ea"/>
                <a:cs typeface="+mn-cs"/>
              </a:rPr>
              <a:t>pesquisa de dependência</a:t>
            </a:r>
            <a:r>
              <a:rPr lang="pt-BR" sz="1200" b="0" i="0" kern="1200" dirty="0" smtClean="0">
                <a:solidFill>
                  <a:schemeClr val="tx1"/>
                </a:solidFill>
                <a:effectLst/>
                <a:latin typeface="+mn-lt"/>
                <a:ea typeface="+mn-ea"/>
                <a:cs typeface="+mn-cs"/>
              </a:rPr>
              <a:t> é um padrão em que um chamador pergunta ao objeto contêiner por um objeto com um nome específico ou de um tipo </a:t>
            </a:r>
            <a:r>
              <a:rPr lang="pt-BR" sz="1200" b="0" i="0" kern="1200" dirty="0" smtClean="0">
                <a:solidFill>
                  <a:schemeClr val="tx1"/>
                </a:solidFill>
                <a:effectLst/>
                <a:latin typeface="+mn-lt"/>
                <a:ea typeface="+mn-ea"/>
                <a:cs typeface="+mn-cs"/>
              </a:rPr>
              <a:t>específico.</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Injeção </a:t>
            </a:r>
            <a:r>
              <a:rPr lang="pt-BR" sz="1200" b="1" i="0" kern="1200" dirty="0" smtClean="0">
                <a:solidFill>
                  <a:schemeClr val="tx1"/>
                </a:solidFill>
                <a:effectLst/>
                <a:latin typeface="+mn-lt"/>
                <a:ea typeface="+mn-ea"/>
                <a:cs typeface="+mn-cs"/>
              </a:rPr>
              <a:t>de dependência</a:t>
            </a:r>
            <a:r>
              <a:rPr lang="pt-BR" sz="1200" b="0" i="0" kern="1200" dirty="0" smtClean="0">
                <a:solidFill>
                  <a:schemeClr val="tx1"/>
                </a:solidFill>
                <a:effectLst/>
                <a:latin typeface="+mn-lt"/>
                <a:ea typeface="+mn-ea"/>
                <a:cs typeface="+mn-cs"/>
              </a:rPr>
              <a:t> é um padrão em que o contêiner passa objetos pelo nome para outros objetos, por meio de construtores, propriedades ou métodos de fábrica</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Em muitos casos, </a:t>
            </a:r>
            <a:r>
              <a:rPr lang="pt-BR" sz="1200" b="1" i="0" kern="1200" dirty="0" smtClean="0">
                <a:solidFill>
                  <a:schemeClr val="tx1"/>
                </a:solidFill>
                <a:effectLst/>
                <a:latin typeface="+mn-lt"/>
                <a:ea typeface="+mn-ea"/>
                <a:cs typeface="+mn-cs"/>
              </a:rPr>
              <a:t>não é necessário usar o contêiner</a:t>
            </a:r>
            <a:r>
              <a:rPr lang="pt-BR" sz="1200" b="0" i="0" kern="1200" dirty="0" smtClean="0">
                <a:solidFill>
                  <a:schemeClr val="tx1"/>
                </a:solidFill>
                <a:effectLst/>
                <a:latin typeface="+mn-lt"/>
                <a:ea typeface="+mn-ea"/>
                <a:cs typeface="+mn-cs"/>
              </a:rPr>
              <a:t> ao usar outras partes do Spring Framework, embora o uso provavelmente </a:t>
            </a:r>
            <a:r>
              <a:rPr lang="pt-BR" sz="1200" b="1" i="0" kern="1200" dirty="0" smtClean="0">
                <a:solidFill>
                  <a:schemeClr val="tx1"/>
                </a:solidFill>
                <a:effectLst/>
                <a:latin typeface="+mn-lt"/>
                <a:ea typeface="+mn-ea"/>
                <a:cs typeface="+mn-cs"/>
              </a:rPr>
              <a:t>facilite a configuração e a personalização de um </a:t>
            </a:r>
            <a:r>
              <a:rPr lang="pt-BR" sz="1200" b="1" i="0" kern="1200" dirty="0" smtClean="0">
                <a:solidFill>
                  <a:schemeClr val="tx1"/>
                </a:solidFill>
                <a:effectLst/>
                <a:latin typeface="+mn-lt"/>
                <a:ea typeface="+mn-ea"/>
                <a:cs typeface="+mn-cs"/>
              </a:rPr>
              <a:t>aplicativo</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contêiner Spring fornece um </a:t>
            </a:r>
            <a:r>
              <a:rPr lang="pt-BR" sz="1200" b="1" i="0" kern="1200" dirty="0" smtClean="0">
                <a:solidFill>
                  <a:schemeClr val="tx1"/>
                </a:solidFill>
                <a:effectLst/>
                <a:latin typeface="+mn-lt"/>
                <a:ea typeface="+mn-ea"/>
                <a:cs typeface="+mn-cs"/>
              </a:rPr>
              <a:t>mecanismo consistente </a:t>
            </a:r>
            <a:r>
              <a:rPr lang="pt-BR" sz="1200" b="0" i="0" kern="1200" dirty="0" smtClean="0">
                <a:solidFill>
                  <a:schemeClr val="tx1"/>
                </a:solidFill>
                <a:effectLst/>
                <a:latin typeface="+mn-lt"/>
                <a:ea typeface="+mn-ea"/>
                <a:cs typeface="+mn-cs"/>
              </a:rPr>
              <a:t>para configurar aplicativos e se integra a quase todos os ambientes Java, </a:t>
            </a:r>
            <a:r>
              <a:rPr lang="pt-BR" sz="1200" b="1" i="0" kern="1200" dirty="0" smtClean="0">
                <a:solidFill>
                  <a:schemeClr val="tx1"/>
                </a:solidFill>
                <a:effectLst/>
                <a:latin typeface="+mn-lt"/>
                <a:ea typeface="+mn-ea"/>
                <a:cs typeface="+mn-cs"/>
              </a:rPr>
              <a:t>desde aplicativos de pequena escala até grandes aplicativos corporativos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1" kern="1200" dirty="0" smtClean="0">
                <a:solidFill>
                  <a:schemeClr val="tx1"/>
                </a:solidFill>
                <a:effectLst/>
                <a:latin typeface="+mn-lt"/>
                <a:ea typeface="+mn-ea"/>
                <a:cs typeface="+mn-cs"/>
              </a:rPr>
              <a:t>O </a:t>
            </a:r>
            <a:r>
              <a:rPr lang="pt-BR" sz="1200" b="0" i="1" kern="1200" dirty="0" smtClean="0">
                <a:solidFill>
                  <a:schemeClr val="tx1"/>
                </a:solidFill>
                <a:effectLst/>
                <a:latin typeface="+mn-lt"/>
                <a:ea typeface="+mn-ea"/>
                <a:cs typeface="+mn-cs"/>
              </a:rPr>
              <a:t>contêiner pode ser transformado em um contêiner EJB (Enterprise </a:t>
            </a:r>
            <a:r>
              <a:rPr lang="pt-BR" sz="1200" b="0" i="1" kern="1200" dirty="0" err="1" smtClean="0">
                <a:solidFill>
                  <a:schemeClr val="tx1"/>
                </a:solidFill>
                <a:effectLst/>
                <a:latin typeface="+mn-lt"/>
                <a:ea typeface="+mn-ea"/>
                <a:cs typeface="+mn-cs"/>
              </a:rPr>
              <a:t>JavaBeans</a:t>
            </a:r>
            <a:r>
              <a:rPr lang="pt-BR" sz="1200" b="0" i="1" kern="1200" dirty="0" smtClean="0">
                <a:solidFill>
                  <a:schemeClr val="tx1"/>
                </a:solidFill>
                <a:effectLst/>
                <a:latin typeface="+mn-lt"/>
                <a:ea typeface="+mn-ea"/>
                <a:cs typeface="+mn-cs"/>
              </a:rPr>
              <a:t>) 3.0 parcialmente compatível por meio do projeto </a:t>
            </a:r>
            <a:r>
              <a:rPr lang="pt-BR" sz="1200" b="0" i="1" kern="1200" dirty="0" err="1" smtClean="0">
                <a:solidFill>
                  <a:schemeClr val="tx1"/>
                </a:solidFill>
                <a:effectLst/>
                <a:latin typeface="+mn-lt"/>
                <a:ea typeface="+mn-ea"/>
                <a:cs typeface="+mn-cs"/>
              </a:rPr>
              <a:t>Pitchfork</a:t>
            </a:r>
            <a:r>
              <a:rPr lang="pt-BR" sz="1200" b="0" i="1"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Alguns </a:t>
            </a:r>
            <a:r>
              <a:rPr lang="pt-BR" sz="1200" b="1" i="0" kern="1200" dirty="0" smtClean="0">
                <a:solidFill>
                  <a:schemeClr val="tx1"/>
                </a:solidFill>
                <a:effectLst/>
                <a:latin typeface="+mn-lt"/>
                <a:ea typeface="+mn-ea"/>
                <a:cs typeface="+mn-cs"/>
              </a:rPr>
              <a:t>criticam</a:t>
            </a:r>
            <a:r>
              <a:rPr lang="pt-BR" sz="1200" b="0"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o Spring Framework por </a:t>
            </a:r>
            <a:r>
              <a:rPr lang="pt-BR" sz="1200" b="1" i="0" kern="1200" dirty="0" smtClean="0">
                <a:solidFill>
                  <a:schemeClr val="tx1"/>
                </a:solidFill>
                <a:effectLst/>
                <a:latin typeface="+mn-lt"/>
                <a:ea typeface="+mn-ea"/>
                <a:cs typeface="+mn-cs"/>
              </a:rPr>
              <a:t>não cumprir com os padrões</a:t>
            </a:r>
            <a:r>
              <a:rPr lang="pt-BR" sz="1200" b="0" i="0" kern="1200" dirty="0" smtClean="0">
                <a:solidFill>
                  <a:schemeClr val="tx1"/>
                </a:solidFill>
                <a:effectLst/>
                <a:latin typeface="+mn-lt"/>
                <a:ea typeface="+mn-ea"/>
                <a:cs typeface="+mn-cs"/>
              </a:rPr>
              <a:t>. </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No </a:t>
            </a:r>
            <a:r>
              <a:rPr lang="pt-BR" sz="1200" b="0" i="0" kern="1200" dirty="0" smtClean="0">
                <a:solidFill>
                  <a:schemeClr val="tx1"/>
                </a:solidFill>
                <a:effectLst/>
                <a:latin typeface="+mn-lt"/>
                <a:ea typeface="+mn-ea"/>
                <a:cs typeface="+mn-cs"/>
              </a:rPr>
              <a:t>entanto, a </a:t>
            </a:r>
            <a:r>
              <a:rPr lang="pt-BR" sz="1200" b="0" i="0" kern="1200" dirty="0" err="1" smtClean="0">
                <a:solidFill>
                  <a:schemeClr val="tx1"/>
                </a:solidFill>
                <a:effectLst/>
                <a:latin typeface="+mn-lt"/>
                <a:ea typeface="+mn-ea"/>
                <a:cs typeface="+mn-cs"/>
              </a:rPr>
              <a:t>SpringSource</a:t>
            </a:r>
            <a:r>
              <a:rPr lang="pt-BR" sz="1200" b="0" i="0" kern="1200" dirty="0" smtClean="0">
                <a:solidFill>
                  <a:schemeClr val="tx1"/>
                </a:solidFill>
                <a:effectLst/>
                <a:latin typeface="+mn-lt"/>
                <a:ea typeface="+mn-ea"/>
                <a:cs typeface="+mn-cs"/>
              </a:rPr>
              <a:t> não vê a </a:t>
            </a:r>
            <a:r>
              <a:rPr lang="pt-BR" sz="1200" b="1" i="0" kern="1200" dirty="0" smtClean="0">
                <a:solidFill>
                  <a:schemeClr val="tx1"/>
                </a:solidFill>
                <a:effectLst/>
                <a:latin typeface="+mn-lt"/>
                <a:ea typeface="+mn-ea"/>
                <a:cs typeface="+mn-cs"/>
              </a:rPr>
              <a:t>conformidade com o EJB 3 como uma meta importante</a:t>
            </a:r>
            <a:r>
              <a:rPr lang="pt-BR" sz="1200" b="0" i="0" kern="1200" dirty="0" smtClean="0">
                <a:solidFill>
                  <a:schemeClr val="tx1"/>
                </a:solidFill>
                <a:effectLst/>
                <a:latin typeface="+mn-lt"/>
                <a:ea typeface="+mn-ea"/>
                <a:cs typeface="+mn-cs"/>
              </a:rPr>
              <a:t> e afirma que o Spring Framework e o contêiner permitem modelos de programação mais poderosos</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programador não cria diretamente um objeto, mas descreve como eles devem ser criados, definindo-o no arquivo de configuração do </a:t>
            </a:r>
            <a:r>
              <a:rPr lang="pt-BR" sz="1200" b="0" i="0" kern="1200" dirty="0" smtClean="0">
                <a:solidFill>
                  <a:schemeClr val="tx1"/>
                </a:solidFill>
                <a:effectLst/>
                <a:latin typeface="+mn-lt"/>
                <a:ea typeface="+mn-ea"/>
                <a:cs typeface="+mn-cs"/>
              </a:rPr>
              <a:t>Spring.</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Da </a:t>
            </a:r>
            <a:r>
              <a:rPr lang="pt-BR" sz="1200" b="0" i="0" kern="1200" dirty="0" smtClean="0">
                <a:solidFill>
                  <a:schemeClr val="tx1"/>
                </a:solidFill>
                <a:effectLst/>
                <a:latin typeface="+mn-lt"/>
                <a:ea typeface="+mn-ea"/>
                <a:cs typeface="+mn-cs"/>
              </a:rPr>
              <a:t>mesma forma, serviços e componentes não são chamados diretamente; em vez disso, um arquivo de configuração Spring define quais serviços e componentes devem ser </a:t>
            </a:r>
            <a:r>
              <a:rPr lang="pt-BR" sz="1200" b="0" i="0" kern="1200" dirty="0" smtClean="0">
                <a:solidFill>
                  <a:schemeClr val="tx1"/>
                </a:solidFill>
                <a:effectLst/>
                <a:latin typeface="+mn-lt"/>
                <a:ea typeface="+mn-ea"/>
                <a:cs typeface="+mn-cs"/>
              </a:rPr>
              <a:t>chamados.</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Este </a:t>
            </a:r>
            <a:r>
              <a:rPr lang="pt-BR" sz="1200" b="1" i="0" kern="1200" dirty="0" err="1" smtClean="0">
                <a:solidFill>
                  <a:schemeClr val="tx1"/>
                </a:solidFill>
                <a:effectLst/>
                <a:latin typeface="+mn-lt"/>
                <a:ea typeface="+mn-ea"/>
                <a:cs typeface="+mn-cs"/>
              </a:rPr>
              <a:t>IoC</a:t>
            </a:r>
            <a:r>
              <a:rPr lang="pt-BR" sz="1200" b="1" i="0" kern="1200" dirty="0" smtClean="0">
                <a:solidFill>
                  <a:schemeClr val="tx1"/>
                </a:solidFill>
                <a:effectLst/>
                <a:latin typeface="+mn-lt"/>
                <a:ea typeface="+mn-ea"/>
                <a:cs typeface="+mn-cs"/>
              </a:rPr>
              <a:t> destina-se a aumentar a facilidade de manutenção e teste</a:t>
            </a:r>
            <a:r>
              <a:rPr lang="pt-BR"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26</a:t>
            </a:fld>
            <a:endParaRPr lang="pt-BR"/>
          </a:p>
        </p:txBody>
      </p:sp>
    </p:spTree>
    <p:extLst>
      <p:ext uri="{BB962C8B-B14F-4D97-AF65-F5344CB8AC3E}">
        <p14:creationId xmlns:p14="http://schemas.microsoft.com/office/powerpoint/2010/main" val="100940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encaminha mensagens para todas as filas que estão vinculadas a ela e a chave de roteamento é ignorada. Se N filas estiverem vinculadas a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quando uma nova mensagem for publicada nessa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uma cópia da mensagem será entregue a todas as filas de N.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são ideais para o roteamento de transmissão de mensagens.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Como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fornece uma cópia de uma mensagem a cada fila vinculada a ela, seus casos de uso são bastante semelhantes: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Os jogos on-line massivos </a:t>
            </a:r>
            <a:r>
              <a:rPr lang="pt-BR" sz="1200" b="0" kern="1200" dirty="0" err="1" smtClean="0">
                <a:solidFill>
                  <a:schemeClr val="tx1"/>
                </a:solidFill>
                <a:effectLst/>
                <a:latin typeface="+mn-lt"/>
                <a:ea typeface="+mn-ea"/>
                <a:cs typeface="+mn-cs"/>
              </a:rPr>
              <a:t>multi-jogador</a:t>
            </a:r>
            <a:r>
              <a:rPr lang="pt-BR" sz="1200" b="0" kern="1200" dirty="0" smtClean="0">
                <a:solidFill>
                  <a:schemeClr val="tx1"/>
                </a:solidFill>
                <a:effectLst/>
                <a:latin typeface="+mn-lt"/>
                <a:ea typeface="+mn-ea"/>
                <a:cs typeface="+mn-cs"/>
              </a:rPr>
              <a:t> (MMO) podem usá-la para atualizações de </a:t>
            </a:r>
            <a:r>
              <a:rPr lang="pt-BR" sz="1200" b="0" kern="1200" dirty="0" err="1" smtClean="0">
                <a:solidFill>
                  <a:schemeClr val="tx1"/>
                </a:solidFill>
                <a:effectLst/>
                <a:latin typeface="+mn-lt"/>
                <a:ea typeface="+mn-ea"/>
                <a:cs typeface="+mn-cs"/>
              </a:rPr>
              <a:t>leaderboard</a:t>
            </a:r>
            <a:r>
              <a:rPr lang="pt-BR" sz="1200" b="0" kern="1200" dirty="0" smtClean="0">
                <a:solidFill>
                  <a:schemeClr val="tx1"/>
                </a:solidFill>
                <a:effectLst/>
                <a:latin typeface="+mn-lt"/>
                <a:ea typeface="+mn-ea"/>
                <a:cs typeface="+mn-cs"/>
              </a:rPr>
              <a:t> ou outros eventos globais</a:t>
            </a:r>
          </a:p>
          <a:p>
            <a:r>
              <a:rPr lang="pt-BR" sz="1200" b="0" kern="1200" dirty="0" smtClean="0">
                <a:solidFill>
                  <a:schemeClr val="tx1"/>
                </a:solidFill>
                <a:effectLst/>
                <a:latin typeface="+mn-lt"/>
                <a:ea typeface="+mn-ea"/>
                <a:cs typeface="+mn-cs"/>
              </a:rPr>
              <a:t>- Os sites de notícias esportivas podem usar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para distribuir atualizações de pontuação para clientes móveis quase em tempo real</a:t>
            </a:r>
          </a:p>
          <a:p>
            <a:r>
              <a:rPr lang="pt-BR" sz="1200" b="0" kern="1200" dirty="0" smtClean="0">
                <a:solidFill>
                  <a:schemeClr val="tx1"/>
                </a:solidFill>
                <a:effectLst/>
                <a:latin typeface="+mn-lt"/>
                <a:ea typeface="+mn-ea"/>
                <a:cs typeface="+mn-cs"/>
              </a:rPr>
              <a:t>- Sistemas distribuídos podem transmitir várias atualizações de estado e configuração</a:t>
            </a:r>
          </a:p>
          <a:p>
            <a:r>
              <a:rPr lang="pt-BR" sz="1200" b="0" kern="1200" dirty="0" smtClean="0">
                <a:solidFill>
                  <a:schemeClr val="tx1"/>
                </a:solidFill>
                <a:effectLst/>
                <a:latin typeface="+mn-lt"/>
                <a:ea typeface="+mn-ea"/>
                <a:cs typeface="+mn-cs"/>
              </a:rPr>
              <a:t>Os bate-papos de grupo podem distribuir mensagens entre os participantes usando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Fanout</a:t>
            </a:r>
            <a:r>
              <a:rPr lang="pt-BR" sz="1200" b="0" i="1" kern="1200" dirty="0" smtClean="0">
                <a:solidFill>
                  <a:schemeClr val="tx1"/>
                </a:solidFill>
                <a:effectLst/>
                <a:latin typeface="+mn-lt"/>
                <a:ea typeface="+mn-ea"/>
                <a:cs typeface="+mn-cs"/>
              </a:rPr>
              <a:t> Exchange*</a:t>
            </a: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Topic</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encaminham mensagens para uma ou várias filas com base na correspondência entre uma chave de roteamento de mensagem e o padrão que foi usado para ligar uma fila a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Topic</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é geralmente usada para implementar várias variações de padrões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publish</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subscribe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Topic</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são comumente usadas para o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multicast</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de mensagens.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Topic</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têm um conjunto muito amplo de casos de uso. Sempre que um problema envolve vários consumidores/aplicativos que selecionam seletivamente o tipo de mensagens que desejam receber, o uso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Topic</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deve ser considerado.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Exemplos de uso: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Distribuir dados relevantes para uma localização geográfica específica, por exemplo, pontos de venda</a:t>
            </a:r>
          </a:p>
          <a:p>
            <a:r>
              <a:rPr lang="pt-BR" sz="1200" b="0" kern="1200" dirty="0" smtClean="0">
                <a:solidFill>
                  <a:schemeClr val="tx1"/>
                </a:solidFill>
                <a:effectLst/>
                <a:latin typeface="+mn-lt"/>
                <a:ea typeface="+mn-ea"/>
                <a:cs typeface="+mn-cs"/>
              </a:rPr>
              <a:t>- Processamento de tarefas em segundo plano feito por vários trabalhadores, cada um capaz de lidar com um conjunto específico de tarefas</a:t>
            </a:r>
          </a:p>
          <a:p>
            <a:r>
              <a:rPr lang="pt-BR" sz="1200" b="0" kern="1200" dirty="0" smtClean="0">
                <a:solidFill>
                  <a:schemeClr val="tx1"/>
                </a:solidFill>
                <a:effectLst/>
                <a:latin typeface="+mn-lt"/>
                <a:ea typeface="+mn-ea"/>
                <a:cs typeface="+mn-cs"/>
              </a:rPr>
              <a:t>- Atualizações de preço de ações (e atualizações sobre outros tipos de dados financeiros)</a:t>
            </a:r>
          </a:p>
          <a:p>
            <a:r>
              <a:rPr lang="pt-BR" sz="1200" b="0" kern="1200" dirty="0" smtClean="0">
                <a:solidFill>
                  <a:schemeClr val="tx1"/>
                </a:solidFill>
                <a:effectLst/>
                <a:latin typeface="+mn-lt"/>
                <a:ea typeface="+mn-ea"/>
                <a:cs typeface="+mn-cs"/>
              </a:rPr>
              <a:t>- Atualizações de notícias que envolvem categorização ou marcação (por exemplo, apenas para um determinado esporte ou equipe)</a:t>
            </a:r>
          </a:p>
          <a:p>
            <a:r>
              <a:rPr lang="pt-BR" sz="1200" b="0" kern="1200" dirty="0" smtClean="0">
                <a:solidFill>
                  <a:schemeClr val="tx1"/>
                </a:solidFill>
                <a:effectLst/>
                <a:latin typeface="+mn-lt"/>
                <a:ea typeface="+mn-ea"/>
                <a:cs typeface="+mn-cs"/>
              </a:rPr>
              <a:t>- Orquestração de serviços de diferentes tipos na nuvem</a:t>
            </a:r>
          </a:p>
          <a:p>
            <a:r>
              <a:rPr lang="pt-BR" sz="1200" b="0" kern="1200" dirty="0" smtClean="0">
                <a:solidFill>
                  <a:schemeClr val="tx1"/>
                </a:solidFill>
                <a:effectLst/>
                <a:latin typeface="+mn-lt"/>
                <a:ea typeface="+mn-ea"/>
                <a:cs typeface="+mn-cs"/>
              </a:rPr>
              <a:t>- Arquitetura distribuída / software específico do sistema operacional ou empacotamento em que cada construtor pode manipular apenas uma arquitetura ou sistema operacional</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Headers</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é projetada para roteamento em vários atributos que são mais facilmente expressos como cabeçalhos de mensagens do que uma chave de roteamento.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Headers</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ignoram o atributo de chave de roteamento. Em vez disso, os atributos usados ​​para roteamento são obtidos do atributo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headers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Uma mensagem é considerada correspondente se o valor do cabeçalho for igual ao valor especificado no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É possível vincular uma fila a uma troca de cabeçalhos usando mais de um cabeçalho para correspondência. Nesse caso,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precisa de mais uma informação do desenvolvedor do aplicativo, ou seja, deve considerar as mensagens com algum dos cabeçalhos correspondentes ou todas elas? É para isso que serve o argumento de ligação "x-match". Quando o argumento "x-match" é definido como "</a:t>
            </a:r>
            <a:r>
              <a:rPr lang="pt-BR" sz="1200" b="0" kern="1200" dirty="0" err="1" smtClean="0">
                <a:solidFill>
                  <a:schemeClr val="tx1"/>
                </a:solidFill>
                <a:effectLst/>
                <a:latin typeface="+mn-lt"/>
                <a:ea typeface="+mn-ea"/>
                <a:cs typeface="+mn-cs"/>
              </a:rPr>
              <a:t>any</a:t>
            </a:r>
            <a:r>
              <a:rPr lang="pt-BR" sz="1200" b="0" kern="1200" dirty="0" smtClean="0">
                <a:solidFill>
                  <a:schemeClr val="tx1"/>
                </a:solidFill>
                <a:effectLst/>
                <a:latin typeface="+mn-lt"/>
                <a:ea typeface="+mn-ea"/>
                <a:cs typeface="+mn-cs"/>
              </a:rPr>
              <a:t>", apenas um valor de cabeçalho correspondente é suficiente. Alternativamente, definindo "x-match" para "todos" determina que todos os valores devem corresponder.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Headers</a:t>
            </a:r>
            <a:r>
              <a:rPr lang="pt-BR" sz="1200" b="0" i="1" kern="1200" dirty="0" smtClean="0">
                <a:solidFill>
                  <a:schemeClr val="tx1"/>
                </a:solidFill>
                <a:effectLst/>
                <a:latin typeface="+mn-lt"/>
                <a:ea typeface="+mn-ea"/>
                <a:cs typeface="+mn-cs"/>
              </a:rPr>
              <a:t> Exchange*</a:t>
            </a:r>
            <a:r>
              <a:rPr lang="pt-BR" sz="1200" b="0" kern="1200" dirty="0" smtClean="0">
                <a:solidFill>
                  <a:schemeClr val="tx1"/>
                </a:solidFill>
                <a:effectLst/>
                <a:latin typeface="+mn-lt"/>
                <a:ea typeface="+mn-ea"/>
                <a:cs typeface="+mn-cs"/>
              </a:rPr>
              <a:t> podem ser encaradas como "trocas diretas turbinadas". Como elas são roteadas com base em valores de cabeçalho, elas podem ser usadas ​​como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direct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em que a chave de roteamento não precisa ser uma </a:t>
            </a:r>
            <a:r>
              <a:rPr lang="pt-BR" sz="1200" b="0" kern="1200" dirty="0" err="1" smtClean="0">
                <a:solidFill>
                  <a:schemeClr val="tx1"/>
                </a:solidFill>
                <a:effectLst/>
                <a:latin typeface="+mn-lt"/>
                <a:ea typeface="+mn-ea"/>
                <a:cs typeface="+mn-cs"/>
              </a:rPr>
              <a:t>string</a:t>
            </a:r>
            <a:r>
              <a:rPr lang="pt-BR" sz="1200" b="0" kern="1200" dirty="0" smtClean="0">
                <a:solidFill>
                  <a:schemeClr val="tx1"/>
                </a:solidFill>
                <a:effectLst/>
                <a:latin typeface="+mn-lt"/>
                <a:ea typeface="+mn-ea"/>
                <a:cs typeface="+mn-cs"/>
              </a:rPr>
              <a:t>; poderia ser um inteiro ou um </a:t>
            </a:r>
            <a:r>
              <a:rPr lang="pt-BR" sz="1200" b="0" kern="1200" dirty="0" err="1" smtClean="0">
                <a:solidFill>
                  <a:schemeClr val="tx1"/>
                </a:solidFill>
                <a:effectLst/>
                <a:latin typeface="+mn-lt"/>
                <a:ea typeface="+mn-ea"/>
                <a:cs typeface="+mn-cs"/>
              </a:rPr>
              <a:t>hash</a:t>
            </a:r>
            <a:r>
              <a:rPr lang="pt-BR" sz="1200" b="0" kern="1200" dirty="0" smtClean="0">
                <a:solidFill>
                  <a:schemeClr val="tx1"/>
                </a:solidFill>
                <a:effectLst/>
                <a:latin typeface="+mn-lt"/>
                <a:ea typeface="+mn-ea"/>
                <a:cs typeface="+mn-cs"/>
              </a:rPr>
              <a:t> (dicionário) por exemplo.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As filas no modelo AMQP 0-9-1 são muito semelhantes às filas em outros sistemas de enfileiramento de mensagens e tarefas: elas armazenam mensagens que são consumidas pelos aplicativos. As filas compartilham algumas propriedades com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mas também possuem algumas propriedades adicionais: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Nome</a:t>
            </a:r>
          </a:p>
          <a:p>
            <a:r>
              <a:rPr lang="pt-BR" sz="1200" b="0" kern="1200" dirty="0" smtClean="0">
                <a:solidFill>
                  <a:schemeClr val="tx1"/>
                </a:solidFill>
                <a:effectLst/>
                <a:latin typeface="+mn-lt"/>
                <a:ea typeface="+mn-ea"/>
                <a:cs typeface="+mn-cs"/>
              </a:rPr>
              <a:t>- Durável (se a fila sobreviverá a uma reinicialização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Exclusivo (usado por apenas uma conexão e a fila será excluída quando essa conexão for fechada)</a:t>
            </a:r>
          </a:p>
          <a:p>
            <a:r>
              <a:rPr lang="pt-BR" sz="1200" b="0" kern="1200" dirty="0" smtClean="0">
                <a:solidFill>
                  <a:schemeClr val="tx1"/>
                </a:solidFill>
                <a:effectLst/>
                <a:latin typeface="+mn-lt"/>
                <a:ea typeface="+mn-ea"/>
                <a:cs typeface="+mn-cs"/>
              </a:rPr>
              <a:t>- Exclusão automática (a fila que teve pelo menos um consumidor é excluída quando o último consumidor cancela a inscrição)</a:t>
            </a:r>
          </a:p>
          <a:p>
            <a:pPr marL="171450" indent="-171450">
              <a:buFontTx/>
              <a:buChar char="-"/>
            </a:pPr>
            <a:r>
              <a:rPr lang="pt-BR" sz="1200" b="0" kern="1200" dirty="0" smtClean="0">
                <a:solidFill>
                  <a:schemeClr val="tx1"/>
                </a:solidFill>
                <a:effectLst/>
                <a:latin typeface="+mn-lt"/>
                <a:ea typeface="+mn-ea"/>
                <a:cs typeface="+mn-cs"/>
              </a:rPr>
              <a:t>Argumentos (opcional; usado por </a:t>
            </a:r>
            <a:r>
              <a:rPr lang="pt-BR" sz="1200" b="0" kern="1200" dirty="0" err="1" smtClean="0">
                <a:solidFill>
                  <a:schemeClr val="tx1"/>
                </a:solidFill>
                <a:effectLst/>
                <a:latin typeface="+mn-lt"/>
                <a:ea typeface="+mn-ea"/>
                <a:cs typeface="+mn-cs"/>
              </a:rPr>
              <a:t>plugins</a:t>
            </a:r>
            <a:r>
              <a:rPr lang="pt-BR" sz="1200" b="0" kern="1200" dirty="0" smtClean="0">
                <a:solidFill>
                  <a:schemeClr val="tx1"/>
                </a:solidFill>
                <a:effectLst/>
                <a:latin typeface="+mn-lt"/>
                <a:ea typeface="+mn-ea"/>
                <a:cs typeface="+mn-cs"/>
              </a:rPr>
              <a:t> e recursos específicos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como mensagem TTL, limite de tamanho da fila, </a:t>
            </a:r>
            <a:r>
              <a:rPr lang="pt-BR" sz="1200" b="0" kern="1200" dirty="0" err="1" smtClean="0">
                <a:solidFill>
                  <a:schemeClr val="tx1"/>
                </a:solidFill>
                <a:effectLst/>
                <a:latin typeface="+mn-lt"/>
                <a:ea typeface="+mn-ea"/>
                <a:cs typeface="+mn-cs"/>
              </a:rPr>
              <a:t>etc</a:t>
            </a:r>
            <a:r>
              <a:rPr lang="pt-BR" sz="1200" b="0" kern="1200" dirty="0" smtClean="0">
                <a:solidFill>
                  <a:schemeClr val="tx1"/>
                </a:solidFill>
                <a:effectLst/>
                <a:latin typeface="+mn-lt"/>
                <a:ea typeface="+mn-ea"/>
                <a:cs typeface="+mn-cs"/>
              </a:rPr>
              <a:t>)</a:t>
            </a:r>
          </a:p>
          <a:p>
            <a:pPr marL="171450" indent="-171450">
              <a:buFontTx/>
              <a:buChar char="-"/>
            </a:pPr>
            <a:endParaRPr lang="pt-BR" sz="1200" b="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pt-BR" sz="1200" b="0" kern="1200" dirty="0" smtClean="0">
                <a:solidFill>
                  <a:schemeClr val="tx1"/>
                </a:solidFill>
                <a:effectLst/>
                <a:latin typeface="+mn-lt"/>
                <a:ea typeface="+mn-ea"/>
                <a:cs typeface="+mn-cs"/>
              </a:rPr>
              <a:t>Antes que uma fila possa ser usada, ela deve ser declarada. Declarar uma fila fará com que ela seja criada se ainda não existir. A declaração não terá efeito se a fila já existir e seus atributos forem os mesmos da declaração. Quando os atributos de fila existentes não são os mesmos da declaração, uma exceção de nível de canal com o código 406 ( ```PRECONDITION_FAILED```) será lançada.</a:t>
            </a:r>
          </a:p>
          <a:p>
            <a:pPr marL="171450" indent="-171450">
              <a:buFontTx/>
              <a:buChar char="-"/>
            </a:pP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129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 Nomes de Filas</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Os aplicativos podem escolher nomes de filas ou solicitar que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crie um nome para eles. Os nomes das filas podem ter até 255 bytes de caracteres UTF-8. Um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AMQP 0-9-1 pode gerar um nome de fila exclusivo em nome de um aplicativo. Para usar esse recurso, passe uma </a:t>
            </a:r>
            <a:r>
              <a:rPr lang="pt-BR" sz="1200" b="0" kern="1200" dirty="0" err="1" smtClean="0">
                <a:solidFill>
                  <a:schemeClr val="tx1"/>
                </a:solidFill>
                <a:effectLst/>
                <a:latin typeface="+mn-lt"/>
                <a:ea typeface="+mn-ea"/>
                <a:cs typeface="+mn-cs"/>
              </a:rPr>
              <a:t>string</a:t>
            </a:r>
            <a:r>
              <a:rPr lang="pt-BR" sz="1200" b="0" kern="1200" dirty="0" smtClean="0">
                <a:solidFill>
                  <a:schemeClr val="tx1"/>
                </a:solidFill>
                <a:effectLst/>
                <a:latin typeface="+mn-lt"/>
                <a:ea typeface="+mn-ea"/>
                <a:cs typeface="+mn-cs"/>
              </a:rPr>
              <a:t> vazia como o argumento do nome da fila. O nome gerado será retornado ao cliente com a resposta da declaração de fila.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Nomes de filas começando com "</a:t>
            </a:r>
            <a:r>
              <a:rPr lang="pt-BR" sz="1200" b="0" kern="1200" dirty="0" err="1" smtClean="0">
                <a:solidFill>
                  <a:schemeClr val="tx1"/>
                </a:solidFill>
                <a:effectLst/>
                <a:latin typeface="+mn-lt"/>
                <a:ea typeface="+mn-ea"/>
                <a:cs typeface="+mn-cs"/>
              </a:rPr>
              <a:t>amq</a:t>
            </a:r>
            <a:r>
              <a:rPr lang="pt-BR" sz="1200" b="0" kern="1200" dirty="0" smtClean="0">
                <a:solidFill>
                  <a:schemeClr val="tx1"/>
                </a:solidFill>
                <a:effectLst/>
                <a:latin typeface="+mn-lt"/>
                <a:ea typeface="+mn-ea"/>
                <a:cs typeface="+mn-cs"/>
              </a:rPr>
              <a:t>". são reservados para uso interno pelo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As tentativas de declarar uma fila com um nome que viole essa regra resultarão em uma exceção no nível do canal com o código de resposta 403 (```ACCESS_REFUSED```).</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1" kern="1200" dirty="0" smtClean="0">
                <a:solidFill>
                  <a:schemeClr val="tx1"/>
                </a:solidFill>
                <a:effectLst/>
                <a:latin typeface="+mn-lt"/>
                <a:ea typeface="+mn-ea"/>
                <a:cs typeface="+mn-cs"/>
              </a:rPr>
              <a:t>## Durabilidade da fila</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As filas duráveis ​​são mantidas em disco e, assim, sobrevivem às reinicializações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Filas que não são duráveis ​​são chamadas de transitórias. Nem todos os cenários e casos de uso obrigam as filas a serem duráveis.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durabilidade de uma fila não torna as mensagens encaminhadas para essa fila duráveis. Se 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sair do ar e, em seguida, retornado, a fila durável será declarada novamente durante a inicialização do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broker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no entanto, somente as mensagens persistentes serão recuperadas.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sz="1200" b="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Os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são regras que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usam (entre outras coisas) para rotear mensagens para filas. Para instruir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para rotear mensagens para uma fila Q, Q tem que ser ligado a E. As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podem ter um atributo de chave de roteamento opcional usado por alguns tipos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O objetivo da chave de roteamento é selecionar determinadas mensagens publicadas em uma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para serem roteadas para a fila de ligação. Em outras palavras, a chave de roteamento age como um filtro.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analogia para demonstrar:</a:t>
            </a:r>
          </a:p>
          <a:p>
            <a:r>
              <a:rPr lang="pt-BR" sz="1200" b="0" kern="1200" dirty="0" smtClean="0">
                <a:solidFill>
                  <a:schemeClr val="tx1"/>
                </a:solidFill>
                <a:effectLst/>
                <a:latin typeface="+mn-lt"/>
                <a:ea typeface="+mn-ea"/>
                <a:cs typeface="+mn-cs"/>
              </a:rPr>
              <a:t>- Fila é como o seu destino na cidade de Nova York</a:t>
            </a:r>
          </a:p>
          <a:p>
            <a:r>
              <a:rPr lang="pt-BR" sz="1200" b="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*Exchange*</a:t>
            </a:r>
            <a:r>
              <a:rPr lang="pt-BR" sz="1200" b="0" kern="1200" dirty="0" smtClean="0">
                <a:solidFill>
                  <a:schemeClr val="tx1"/>
                </a:solidFill>
                <a:effectLst/>
                <a:latin typeface="+mn-lt"/>
                <a:ea typeface="+mn-ea"/>
                <a:cs typeface="+mn-cs"/>
              </a:rPr>
              <a:t> é como o aeroporto JFK</a:t>
            </a:r>
          </a:p>
          <a:p>
            <a:r>
              <a:rPr lang="pt-BR" sz="1200" b="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Bindings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são rotas de JFK para o seu destino. Pode haver zero ou muitas maneiras de alcançá-lo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Ter essa camada de </a:t>
            </a:r>
            <a:r>
              <a:rPr lang="pt-BR" sz="1200" b="0" kern="1200" dirty="0" err="1" smtClean="0">
                <a:solidFill>
                  <a:schemeClr val="tx1"/>
                </a:solidFill>
                <a:effectLst/>
                <a:latin typeface="+mn-lt"/>
                <a:ea typeface="+mn-ea"/>
                <a:cs typeface="+mn-cs"/>
              </a:rPr>
              <a:t>indirecção</a:t>
            </a:r>
            <a:r>
              <a:rPr lang="pt-BR" sz="1200" b="0" kern="1200" dirty="0" smtClean="0">
                <a:solidFill>
                  <a:schemeClr val="tx1"/>
                </a:solidFill>
                <a:effectLst/>
                <a:latin typeface="+mn-lt"/>
                <a:ea typeface="+mn-ea"/>
                <a:cs typeface="+mn-cs"/>
              </a:rPr>
              <a:t> permite cenários de roteamento que são impossíveis ou muito difíceis de implementar usando a publicação diretamente em filas e também elimina certa quantidade de trabalho duplicado que os desenvolvedores de aplicativos precisam fazer.</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Se a mensagem AMQP não puder ser roteada para qualquer fila (por exemplo, porque não há ligações para a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para a qual ela foi publicada), ela será eliminada ou retornada ao publicador, dependendo dos atributos da mensagem que o publicador configurou.</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Armazenar mensagens em filas é inútil, a menos que os aplicativos possam consumi-las. No Modelo AMQP 0-9-1, existem duas maneiras de os aplicativos fazerem isso: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Receber mensagens entregues a eles ("</a:t>
            </a:r>
            <a:r>
              <a:rPr lang="pt-BR" sz="1200" b="0" kern="1200" dirty="0" err="1" smtClean="0">
                <a:solidFill>
                  <a:schemeClr val="tx1"/>
                </a:solidFill>
                <a:effectLst/>
                <a:latin typeface="+mn-lt"/>
                <a:ea typeface="+mn-ea"/>
                <a:cs typeface="+mn-cs"/>
              </a:rPr>
              <a:t>push</a:t>
            </a:r>
            <a:r>
              <a:rPr lang="pt-BR" sz="1200" b="0" kern="1200" dirty="0" smtClean="0">
                <a:solidFill>
                  <a:schemeClr val="tx1"/>
                </a:solidFill>
                <a:effectLst/>
                <a:latin typeface="+mn-lt"/>
                <a:ea typeface="+mn-ea"/>
                <a:cs typeface="+mn-cs"/>
              </a:rPr>
              <a:t> API")</a:t>
            </a:r>
          </a:p>
          <a:p>
            <a:r>
              <a:rPr lang="pt-BR" sz="1200" b="0" kern="1200" dirty="0" smtClean="0">
                <a:solidFill>
                  <a:schemeClr val="tx1"/>
                </a:solidFill>
                <a:effectLst/>
                <a:latin typeface="+mn-lt"/>
                <a:ea typeface="+mn-ea"/>
                <a:cs typeface="+mn-cs"/>
              </a:rPr>
              <a:t>- Buscar mensagens conforme necessário ("</a:t>
            </a:r>
            <a:r>
              <a:rPr lang="pt-BR" sz="1200" b="0" kern="1200" dirty="0" err="1" smtClean="0">
                <a:solidFill>
                  <a:schemeClr val="tx1"/>
                </a:solidFill>
                <a:effectLst/>
                <a:latin typeface="+mn-lt"/>
                <a:ea typeface="+mn-ea"/>
                <a:cs typeface="+mn-cs"/>
              </a:rPr>
              <a:t>pull</a:t>
            </a:r>
            <a:r>
              <a:rPr lang="pt-BR" sz="1200" b="0" kern="1200" dirty="0" smtClean="0">
                <a:solidFill>
                  <a:schemeClr val="tx1"/>
                </a:solidFill>
                <a:effectLst/>
                <a:latin typeface="+mn-lt"/>
                <a:ea typeface="+mn-ea"/>
                <a:cs typeface="+mn-cs"/>
              </a:rPr>
              <a:t> API")</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Com a "API </a:t>
            </a:r>
            <a:r>
              <a:rPr lang="pt-BR" sz="1200" b="0" kern="1200" dirty="0" err="1" smtClean="0">
                <a:solidFill>
                  <a:schemeClr val="tx1"/>
                </a:solidFill>
                <a:effectLst/>
                <a:latin typeface="+mn-lt"/>
                <a:ea typeface="+mn-ea"/>
                <a:cs typeface="+mn-cs"/>
              </a:rPr>
              <a:t>push</a:t>
            </a:r>
            <a:r>
              <a:rPr lang="pt-BR" sz="1200" b="0" kern="1200" dirty="0" smtClean="0">
                <a:solidFill>
                  <a:schemeClr val="tx1"/>
                </a:solidFill>
                <a:effectLst/>
                <a:latin typeface="+mn-lt"/>
                <a:ea typeface="+mn-ea"/>
                <a:cs typeface="+mn-cs"/>
              </a:rPr>
              <a:t>", os aplicativos precisam indicar interesse em consumir mensagens de uma fila específica. Quando o fazem, dizemos que registram um consumidor ou, simplesmente, assinam uma fila. É possível ter mais de um consumidor por fila ou registrar um consumidor exclusivo (exclui todos os outros consumidores da fila enquanto está consumindo).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Cada consumidor (assinatura) possui um identificador chamado </a:t>
            </a:r>
            <a:r>
              <a:rPr lang="pt-BR" sz="1200" b="0" kern="1200" dirty="0" err="1" smtClean="0">
                <a:solidFill>
                  <a:schemeClr val="tx1"/>
                </a:solidFill>
                <a:effectLst/>
                <a:latin typeface="+mn-lt"/>
                <a:ea typeface="+mn-ea"/>
                <a:cs typeface="+mn-cs"/>
              </a:rPr>
              <a:t>tag</a:t>
            </a:r>
            <a:r>
              <a:rPr lang="pt-BR" sz="1200" b="0" kern="1200" dirty="0" smtClean="0">
                <a:solidFill>
                  <a:schemeClr val="tx1"/>
                </a:solidFill>
                <a:effectLst/>
                <a:latin typeface="+mn-lt"/>
                <a:ea typeface="+mn-ea"/>
                <a:cs typeface="+mn-cs"/>
              </a:rPr>
              <a:t> do consumidor. Pode ser usado para cancelar a assinatura de mensagens. </a:t>
            </a:r>
            <a:r>
              <a:rPr lang="pt-BR" sz="1200" b="0" kern="1200" dirty="0" err="1" smtClean="0">
                <a:solidFill>
                  <a:schemeClr val="tx1"/>
                </a:solidFill>
                <a:effectLst/>
                <a:latin typeface="+mn-lt"/>
                <a:ea typeface="+mn-ea"/>
                <a:cs typeface="+mn-cs"/>
              </a:rPr>
              <a:t>Tags</a:t>
            </a:r>
            <a:r>
              <a:rPr lang="pt-BR" sz="1200" b="0" kern="1200" dirty="0" smtClean="0">
                <a:solidFill>
                  <a:schemeClr val="tx1"/>
                </a:solidFill>
                <a:effectLst/>
                <a:latin typeface="+mn-lt"/>
                <a:ea typeface="+mn-ea"/>
                <a:cs typeface="+mn-cs"/>
              </a:rPr>
              <a:t> de consumidor são apenas </a:t>
            </a:r>
            <a:r>
              <a:rPr lang="pt-BR" sz="1200" b="0" kern="1200" dirty="0" err="1" smtClean="0">
                <a:solidFill>
                  <a:schemeClr val="tx1"/>
                </a:solidFill>
                <a:effectLst/>
                <a:latin typeface="+mn-lt"/>
                <a:ea typeface="+mn-ea"/>
                <a:cs typeface="+mn-cs"/>
              </a:rPr>
              <a:t>strings</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 Spring AMQP</a:t>
            </a:r>
            <a:endParaRPr lang="pt-BR" sz="1200" b="0" kern="1200" dirty="0" smtClean="0">
              <a:solidFill>
                <a:schemeClr val="tx1"/>
              </a:solidFill>
              <a:effectLst/>
              <a:latin typeface="+mn-lt"/>
              <a:ea typeface="+mn-ea"/>
              <a:cs typeface="+mn-cs"/>
            </a:endParaRP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projeto Spring AMQP aplica os principais conceitos do Spring ao desenvolvimento de soluções de mensagens baseadas no AMQP. Ele fornece um "modelo" como uma abstração de alto nível para enviar e receber mensagens. Ele também fornece suporte para </a:t>
            </a:r>
            <a:r>
              <a:rPr lang="pt-BR" sz="1200" b="0" kern="1200" dirty="0" err="1" smtClean="0">
                <a:solidFill>
                  <a:schemeClr val="tx1"/>
                </a:solidFill>
                <a:effectLst/>
                <a:latin typeface="+mn-lt"/>
                <a:ea typeface="+mn-ea"/>
                <a:cs typeface="+mn-cs"/>
              </a:rPr>
              <a:t>POJOs</a:t>
            </a:r>
            <a:r>
              <a:rPr lang="pt-BR" sz="1200" b="0" kern="1200" dirty="0" smtClean="0">
                <a:solidFill>
                  <a:schemeClr val="tx1"/>
                </a:solidFill>
                <a:effectLst/>
                <a:latin typeface="+mn-lt"/>
                <a:ea typeface="+mn-ea"/>
                <a:cs typeface="+mn-cs"/>
              </a:rPr>
              <a:t> orientados por mensagens com um "</a:t>
            </a:r>
            <a:r>
              <a:rPr lang="pt-BR" sz="1200" b="0" kern="1200" dirty="0" err="1" smtClean="0">
                <a:solidFill>
                  <a:schemeClr val="tx1"/>
                </a:solidFill>
                <a:effectLst/>
                <a:latin typeface="+mn-lt"/>
                <a:ea typeface="+mn-ea"/>
                <a:cs typeface="+mn-cs"/>
              </a:rPr>
              <a:t>listener</a:t>
            </a:r>
            <a:r>
              <a:rPr lang="pt-BR" sz="1200" b="0" kern="1200" dirty="0" smtClean="0">
                <a:solidFill>
                  <a:schemeClr val="tx1"/>
                </a:solidFill>
                <a:effectLst/>
                <a:latin typeface="+mn-lt"/>
                <a:ea typeface="+mn-ea"/>
                <a:cs typeface="+mn-cs"/>
              </a:rPr>
              <a:t> container". Essas bibliotecas facilitam o gerenciamento de recursos do AMQP enquanto promovem o uso de injeção de dependência e configuração declarativa.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 projeto consiste em duas partes; O </a:t>
            </a:r>
            <a:r>
              <a:rPr lang="pt-BR" sz="1200" b="0" kern="1200" dirty="0" err="1" smtClean="0">
                <a:solidFill>
                  <a:schemeClr val="tx1"/>
                </a:solidFill>
                <a:effectLst/>
                <a:latin typeface="+mn-lt"/>
                <a:ea typeface="+mn-ea"/>
                <a:cs typeface="+mn-cs"/>
              </a:rPr>
              <a:t>spring-amqp</a:t>
            </a:r>
            <a:r>
              <a:rPr lang="pt-BR" sz="1200" b="0" kern="1200" dirty="0" smtClean="0">
                <a:solidFill>
                  <a:schemeClr val="tx1"/>
                </a:solidFill>
                <a:effectLst/>
                <a:latin typeface="+mn-lt"/>
                <a:ea typeface="+mn-ea"/>
                <a:cs typeface="+mn-cs"/>
              </a:rPr>
              <a:t> é a abstração base e o </a:t>
            </a:r>
            <a:r>
              <a:rPr lang="pt-BR" sz="1200" b="0" kern="1200" dirty="0" err="1" smtClean="0">
                <a:solidFill>
                  <a:schemeClr val="tx1"/>
                </a:solidFill>
                <a:effectLst/>
                <a:latin typeface="+mn-lt"/>
                <a:ea typeface="+mn-ea"/>
                <a:cs typeface="+mn-cs"/>
              </a:rPr>
              <a:t>spring-rabbit</a:t>
            </a:r>
            <a:r>
              <a:rPr lang="pt-BR" sz="1200" b="0" kern="1200" dirty="0" smtClean="0">
                <a:solidFill>
                  <a:schemeClr val="tx1"/>
                </a:solidFill>
                <a:effectLst/>
                <a:latin typeface="+mn-lt"/>
                <a:ea typeface="+mn-ea"/>
                <a:cs typeface="+mn-cs"/>
              </a:rPr>
              <a:t> é a implementação do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alta disponibilidade é obtida através do espelhamento de filas.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Por padrão, o conteúdo de uma fila em um cluster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está localizado em um único nó (o nó no qual a fila foi declarada). Isso está em contraste com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exchanges</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 e ligações, que sempre podem ser consideradas em todos os nós. As filas podem, opcionalmente, ser espelhadas em vários nós.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Cada fila espelhada consiste em um mestre e um ou mais espelhos. O mestre está hospedado em um nó comumente referido como o nó mestre. Cada fila tem seu próprio nó mestre. Todas as operações para uma determinada fila são aplicadas primeiro no nó principal da fila e, em seguida, propagadas para espelhos. Isso envolve a publicação em fila, a entrega de mensagens aos consumidores, o rastreamento de confirmações dos consumidores e assim por diante.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Espelhamento de fila implica um cluster de nós. Portanto, ele não é recomendado para uso em uma WAN (embora, é claro, os clientes ainda possam se conectar de forma tão próxima e tão necessária).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Mensagens publicadas na fila são replicadas para todos os espelhos. Os consumidores estão conectados ao mestre, independentemente do nó ao qual se conectam, com os espelhos entregando mensagens que foram reconhecidas no mestre. O espelhamento de filas, portanto, aumenta a disponibilidade, mas não distribui a carga entre os nós (todos os nós participantes realizam todo o trabalho).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Se o nó que hospeda o mestre da fila falhar, o espelho mais antigo será promovido para o novo mestre, desde que seja sincronizado. Os espelhos não sincronizados também podem ser promovidos, dependendo dos parâmetros de espelhamento de fila.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Existem vários termos comumente usados ​​para identificar réplicas primárias e secundárias em um sistema distribuído. Normalmente usa-se "mestre" para se referir à réplica primária de uma fila e "espelho" para réplicas secundárias. No entanto, você encontrará o termo "escravo" usado em alguns pontos. Isso ocorre porque as ferramentas de CLI do </a:t>
            </a:r>
            <a:r>
              <a:rPr lang="pt-BR" sz="1200" b="0" kern="1200" dirty="0" err="1" smtClean="0">
                <a:solidFill>
                  <a:schemeClr val="tx1"/>
                </a:solidFill>
                <a:effectLst/>
                <a:latin typeface="+mn-lt"/>
                <a:ea typeface="+mn-ea"/>
                <a:cs typeface="+mn-cs"/>
              </a:rPr>
              <a:t>RabbitMQ</a:t>
            </a:r>
            <a:r>
              <a:rPr lang="pt-BR" sz="1200" b="0" kern="1200" dirty="0" smtClean="0">
                <a:solidFill>
                  <a:schemeClr val="tx1"/>
                </a:solidFill>
                <a:effectLst/>
                <a:latin typeface="+mn-lt"/>
                <a:ea typeface="+mn-ea"/>
                <a:cs typeface="+mn-cs"/>
              </a:rPr>
              <a:t> historicamente usam o termo "escravo" para se referir a secundários. Portanto, ambos os termos são atualmente usados de forma intercambiável, porém é uma terminologia legada.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 um novo nome nas populosas ruas da arquitetura de software. Embora nossa tendência natural é ignorar estas novidades com um olhar de desprezo, essa nova terminologia descreve um estilo de sistema que achamos cada vez mais atraente. Temos visto muitos projetos usando este formato nos últimos anos e os resultados tem sido positivos, tanto que para muitos dos nossos colegas esta se tornou a forma padrão para desenvolver aplicações empresariais. Infelizmente, entretanto, não existe muita informação que descreva o que são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 como implementá-los.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Em resumo,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é uma abordagem para desenvolver uma única aplicação como uma suíte de serviços, cada um rodando em seu próprio processo e se comunicando através de mecanismos leves, geralmente através de uma API HTTP. Estes serviços são construídos através de pequenas responsabilidades e publicados em produção de maneira independente através de processos de </a:t>
            </a:r>
            <a:r>
              <a:rPr lang="pt-BR" sz="1200" b="0" kern="1200" dirty="0" err="1" smtClean="0">
                <a:solidFill>
                  <a:schemeClr val="tx1"/>
                </a:solidFill>
                <a:effectLst/>
                <a:latin typeface="+mn-lt"/>
                <a:ea typeface="+mn-ea"/>
                <a:cs typeface="+mn-cs"/>
              </a:rPr>
              <a:t>deploys</a:t>
            </a:r>
            <a:r>
              <a:rPr lang="pt-BR" sz="1200" b="0" kern="1200" dirty="0" smtClean="0">
                <a:solidFill>
                  <a:schemeClr val="tx1"/>
                </a:solidFill>
                <a:effectLst/>
                <a:latin typeface="+mn-lt"/>
                <a:ea typeface="+mn-ea"/>
                <a:cs typeface="+mn-cs"/>
              </a:rPr>
              <a:t> automatizados. Existe um gerenciamento centralizado mínimo destes serviços, que podem serem escritos em diferentes linguagens e usarem diferentes tecnologias para armazenamento de dados.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138</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estrutura de acesso a dados da Spring aborda as </a:t>
            </a:r>
            <a:r>
              <a:rPr lang="pt-BR" sz="1200" b="1" i="0" kern="1200" dirty="0" smtClean="0">
                <a:solidFill>
                  <a:schemeClr val="tx1"/>
                </a:solidFill>
                <a:effectLst/>
                <a:latin typeface="+mn-lt"/>
                <a:ea typeface="+mn-ea"/>
                <a:cs typeface="+mn-cs"/>
              </a:rPr>
              <a:t>dificuldades comuns</a:t>
            </a:r>
            <a:r>
              <a:rPr lang="pt-BR" sz="1200" b="0" i="0" kern="1200" dirty="0" smtClean="0">
                <a:solidFill>
                  <a:schemeClr val="tx1"/>
                </a:solidFill>
                <a:effectLst/>
                <a:latin typeface="+mn-lt"/>
                <a:ea typeface="+mn-ea"/>
                <a:cs typeface="+mn-cs"/>
              </a:rPr>
              <a:t> enfrentadas pelos desenvolvedores ao trabalhar com bancos de dados em </a:t>
            </a:r>
            <a:r>
              <a:rPr lang="pt-BR" sz="1200" b="0" i="0" kern="1200" dirty="0" smtClean="0">
                <a:solidFill>
                  <a:schemeClr val="tx1"/>
                </a:solidFill>
                <a:effectLst/>
                <a:latin typeface="+mn-lt"/>
                <a:ea typeface="+mn-ea"/>
                <a:cs typeface="+mn-cs"/>
              </a:rPr>
              <a:t>aplicativos.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smtClean="0">
                <a:solidFill>
                  <a:schemeClr val="tx1"/>
                </a:solidFill>
                <a:effectLst/>
                <a:latin typeface="+mn-lt"/>
                <a:ea typeface="+mn-ea"/>
                <a:cs typeface="+mn-cs"/>
              </a:rPr>
              <a:t>suporte é fornecido para </a:t>
            </a:r>
            <a:r>
              <a:rPr lang="pt-BR" sz="1200" b="1" i="0" kern="1200" dirty="0" smtClean="0">
                <a:solidFill>
                  <a:schemeClr val="tx1"/>
                </a:solidFill>
                <a:effectLst/>
                <a:latin typeface="+mn-lt"/>
                <a:ea typeface="+mn-ea"/>
                <a:cs typeface="+mn-cs"/>
              </a:rPr>
              <a:t>todas as estruturas populares </a:t>
            </a:r>
            <a:r>
              <a:rPr lang="pt-BR" sz="1200" b="0" i="0" kern="1200" dirty="0" smtClean="0">
                <a:solidFill>
                  <a:schemeClr val="tx1"/>
                </a:solidFill>
                <a:effectLst/>
                <a:latin typeface="+mn-lt"/>
                <a:ea typeface="+mn-ea"/>
                <a:cs typeface="+mn-cs"/>
              </a:rPr>
              <a:t>de acesso a dados em Java: JDBC, </a:t>
            </a:r>
            <a:r>
              <a:rPr lang="pt-BR" sz="1200" b="0" i="0" kern="1200" dirty="0" err="1" smtClean="0">
                <a:solidFill>
                  <a:schemeClr val="tx1"/>
                </a:solidFill>
                <a:effectLst/>
                <a:latin typeface="+mn-lt"/>
                <a:ea typeface="+mn-ea"/>
                <a:cs typeface="+mn-cs"/>
              </a:rPr>
              <a:t>iBatis</a:t>
            </a:r>
            <a:r>
              <a:rPr lang="pt-BR" sz="1200" b="0" i="0" kern="1200" dirty="0" smtClean="0">
                <a:solidFill>
                  <a:schemeClr val="tx1"/>
                </a:solidFill>
                <a:effectLst/>
                <a:latin typeface="+mn-lt"/>
                <a:ea typeface="+mn-ea"/>
                <a:cs typeface="+mn-cs"/>
              </a:rPr>
              <a:t> / </a:t>
            </a:r>
            <a:r>
              <a:rPr lang="pt-BR" sz="1200" b="0" i="0" kern="1200" dirty="0" err="1" smtClean="0">
                <a:solidFill>
                  <a:schemeClr val="tx1"/>
                </a:solidFill>
                <a:effectLst/>
                <a:latin typeface="+mn-lt"/>
                <a:ea typeface="+mn-ea"/>
                <a:cs typeface="+mn-cs"/>
              </a:rPr>
              <a:t>MyBatis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Hibernate</a:t>
            </a:r>
            <a:r>
              <a:rPr lang="pt-BR" sz="1200" b="0" i="0" kern="1200" dirty="0" smtClean="0">
                <a:solidFill>
                  <a:schemeClr val="tx1"/>
                </a:solidFill>
                <a:effectLst/>
                <a:latin typeface="+mn-lt"/>
                <a:ea typeface="+mn-ea"/>
                <a:cs typeface="+mn-cs"/>
              </a:rPr>
              <a:t>, JDO (Java Data </a:t>
            </a:r>
            <a:r>
              <a:rPr lang="pt-BR" sz="1200" b="0" i="0" kern="1200" dirty="0" err="1" smtClean="0">
                <a:solidFill>
                  <a:schemeClr val="tx1"/>
                </a:solidFill>
                <a:effectLst/>
                <a:latin typeface="+mn-lt"/>
                <a:ea typeface="+mn-ea"/>
                <a:cs typeface="+mn-cs"/>
              </a:rPr>
              <a:t>Objects</a:t>
            </a:r>
            <a:r>
              <a:rPr lang="pt-BR" sz="1200" b="0" i="0" kern="1200" dirty="0" smtClean="0">
                <a:solidFill>
                  <a:schemeClr val="tx1"/>
                </a:solidFill>
                <a:effectLst/>
                <a:latin typeface="+mn-lt"/>
                <a:ea typeface="+mn-ea"/>
                <a:cs typeface="+mn-cs"/>
              </a:rPr>
              <a:t>), JPA (Java </a:t>
            </a:r>
            <a:r>
              <a:rPr lang="pt-BR" sz="1200" b="0" i="0" kern="1200" dirty="0" err="1" smtClean="0">
                <a:solidFill>
                  <a:schemeClr val="tx1"/>
                </a:solidFill>
                <a:effectLst/>
                <a:latin typeface="+mn-lt"/>
                <a:ea typeface="+mn-ea"/>
                <a:cs typeface="+mn-cs"/>
              </a:rPr>
              <a:t>Persistence</a:t>
            </a:r>
            <a:r>
              <a:rPr lang="pt-BR" sz="1200" b="0" i="0" kern="1200" dirty="0" smtClean="0">
                <a:solidFill>
                  <a:schemeClr val="tx1"/>
                </a:solidFill>
                <a:effectLst/>
                <a:latin typeface="+mn-lt"/>
                <a:ea typeface="+mn-ea"/>
                <a:cs typeface="+mn-cs"/>
              </a:rPr>
              <a:t> API), Oracle </a:t>
            </a:r>
            <a:r>
              <a:rPr lang="pt-BR" sz="1200" b="0" i="0" kern="1200" dirty="0" err="1" smtClean="0">
                <a:solidFill>
                  <a:schemeClr val="tx1"/>
                </a:solidFill>
                <a:effectLst/>
                <a:latin typeface="+mn-lt"/>
                <a:ea typeface="+mn-ea"/>
                <a:cs typeface="+mn-cs"/>
              </a:rPr>
              <a:t>TopLink</a:t>
            </a:r>
            <a:r>
              <a:rPr lang="pt-BR" sz="1200" b="0" i="0" kern="1200" dirty="0" smtClean="0">
                <a:solidFill>
                  <a:schemeClr val="tx1"/>
                </a:solidFill>
                <a:effectLst/>
                <a:latin typeface="+mn-lt"/>
                <a:ea typeface="+mn-ea"/>
                <a:cs typeface="+mn-cs"/>
              </a:rPr>
              <a:t>, Apache OJB e Apache </a:t>
            </a:r>
            <a:r>
              <a:rPr lang="pt-BR" sz="1200" b="0" i="0" kern="1200" dirty="0" err="1" smtClean="0">
                <a:solidFill>
                  <a:schemeClr val="tx1"/>
                </a:solidFill>
                <a:effectLst/>
                <a:latin typeface="+mn-lt"/>
                <a:ea typeface="+mn-ea"/>
                <a:cs typeface="+mn-cs"/>
              </a:rPr>
              <a:t>Cayenne</a:t>
            </a:r>
            <a:r>
              <a:rPr lang="pt-BR" sz="1200" b="0" i="0" kern="1200" dirty="0" smtClean="0">
                <a:solidFill>
                  <a:schemeClr val="tx1"/>
                </a:solidFill>
                <a:effectLst/>
                <a:latin typeface="+mn-lt"/>
                <a:ea typeface="+mn-ea"/>
                <a:cs typeface="+mn-cs"/>
              </a:rPr>
              <a:t>, entre outros.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Para todas essas estruturas suportadas, o Spring fornece esses </a:t>
            </a:r>
            <a:r>
              <a:rPr lang="pt-BR" sz="1200" b="0" i="0" kern="1200" dirty="0" smtClean="0">
                <a:solidFill>
                  <a:schemeClr val="tx1"/>
                </a:solidFill>
                <a:effectLst/>
                <a:latin typeface="+mn-lt"/>
                <a:ea typeface="+mn-ea"/>
                <a:cs typeface="+mn-cs"/>
              </a:rPr>
              <a:t>recursos: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 Gerenciamento </a:t>
            </a:r>
            <a:r>
              <a:rPr lang="pt-BR" sz="1200" b="1" i="0" kern="1200" dirty="0" smtClean="0">
                <a:solidFill>
                  <a:schemeClr val="tx1"/>
                </a:solidFill>
                <a:effectLst/>
                <a:latin typeface="+mn-lt"/>
                <a:ea typeface="+mn-ea"/>
                <a:cs typeface="+mn-cs"/>
              </a:rPr>
              <a:t>de recursos</a:t>
            </a:r>
            <a:r>
              <a:rPr lang="pt-BR" sz="1200" b="0" i="0" kern="1200" dirty="0" smtClean="0">
                <a:solidFill>
                  <a:schemeClr val="tx1"/>
                </a:solidFill>
                <a:effectLst/>
                <a:latin typeface="+mn-lt"/>
                <a:ea typeface="+mn-ea"/>
                <a:cs typeface="+mn-cs"/>
              </a:rPr>
              <a:t> - adquirindo e liberando recursos do banco de dados automaticamente</a:t>
            </a:r>
          </a:p>
          <a:p>
            <a:r>
              <a:rPr lang="pt-BR" sz="1200" b="1" i="0" kern="1200" dirty="0" smtClean="0">
                <a:solidFill>
                  <a:schemeClr val="tx1"/>
                </a:solidFill>
                <a:effectLst/>
                <a:latin typeface="+mn-lt"/>
                <a:ea typeface="+mn-ea"/>
                <a:cs typeface="+mn-cs"/>
              </a:rPr>
              <a:t>- Tratamento </a:t>
            </a:r>
            <a:r>
              <a:rPr lang="pt-BR" sz="1200" b="1" i="0" kern="1200" dirty="0" smtClean="0">
                <a:solidFill>
                  <a:schemeClr val="tx1"/>
                </a:solidFill>
                <a:effectLst/>
                <a:latin typeface="+mn-lt"/>
                <a:ea typeface="+mn-ea"/>
                <a:cs typeface="+mn-cs"/>
              </a:rPr>
              <a:t>de exceções</a:t>
            </a:r>
            <a:r>
              <a:rPr lang="pt-BR" sz="1200" b="0" i="0" kern="1200" dirty="0" smtClean="0">
                <a:solidFill>
                  <a:schemeClr val="tx1"/>
                </a:solidFill>
                <a:effectLst/>
                <a:latin typeface="+mn-lt"/>
                <a:ea typeface="+mn-ea"/>
                <a:cs typeface="+mn-cs"/>
              </a:rPr>
              <a:t> - traduzindo exceção relacionada ao acesso a dados a uma hierarquia de acesso a dados do Spring</a:t>
            </a:r>
          </a:p>
          <a:p>
            <a:r>
              <a:rPr lang="pt-BR" sz="1200" b="1" i="0" kern="1200" dirty="0" smtClean="0">
                <a:solidFill>
                  <a:schemeClr val="tx1"/>
                </a:solidFill>
                <a:effectLst/>
                <a:latin typeface="+mn-lt"/>
                <a:ea typeface="+mn-ea"/>
                <a:cs typeface="+mn-cs"/>
              </a:rPr>
              <a:t>- Participação </a:t>
            </a:r>
            <a:r>
              <a:rPr lang="pt-BR" sz="1200" b="1" i="0" kern="1200" dirty="0" smtClean="0">
                <a:solidFill>
                  <a:schemeClr val="tx1"/>
                </a:solidFill>
                <a:effectLst/>
                <a:latin typeface="+mn-lt"/>
                <a:ea typeface="+mn-ea"/>
                <a:cs typeface="+mn-cs"/>
              </a:rPr>
              <a:t>na transação</a:t>
            </a:r>
            <a:r>
              <a:rPr lang="pt-BR" sz="1200" b="0" i="0" kern="1200" dirty="0" smtClean="0">
                <a:solidFill>
                  <a:schemeClr val="tx1"/>
                </a:solidFill>
                <a:effectLst/>
                <a:latin typeface="+mn-lt"/>
                <a:ea typeface="+mn-ea"/>
                <a:cs typeface="+mn-cs"/>
              </a:rPr>
              <a:t> - participação transparente em transações em andamento</a:t>
            </a:r>
          </a:p>
          <a:p>
            <a:r>
              <a:rPr lang="pt-BR" sz="1200" b="1" i="0" kern="1200" dirty="0" smtClean="0">
                <a:solidFill>
                  <a:schemeClr val="tx1"/>
                </a:solidFill>
                <a:effectLst/>
                <a:latin typeface="+mn-lt"/>
                <a:ea typeface="+mn-ea"/>
                <a:cs typeface="+mn-cs"/>
              </a:rPr>
              <a:t>- Desempacotamento </a:t>
            </a:r>
            <a:r>
              <a:rPr lang="pt-BR" sz="1200" b="1" i="0" kern="1200" dirty="0" smtClean="0">
                <a:solidFill>
                  <a:schemeClr val="tx1"/>
                </a:solidFill>
                <a:effectLst/>
                <a:latin typeface="+mn-lt"/>
                <a:ea typeface="+mn-ea"/>
                <a:cs typeface="+mn-cs"/>
              </a:rPr>
              <a:t>de Recursos</a:t>
            </a:r>
            <a:r>
              <a:rPr lang="pt-BR" sz="1200" b="0" i="0" kern="1200" dirty="0" smtClean="0">
                <a:solidFill>
                  <a:schemeClr val="tx1"/>
                </a:solidFill>
                <a:effectLst/>
                <a:latin typeface="+mn-lt"/>
                <a:ea typeface="+mn-ea"/>
                <a:cs typeface="+mn-cs"/>
              </a:rPr>
              <a:t> - Recuperando Objetos de Banco de Dados a partir de </a:t>
            </a:r>
            <a:r>
              <a:rPr lang="pt-BR" sz="1200" b="0" i="0" kern="1200" dirty="0" err="1" smtClean="0">
                <a:solidFill>
                  <a:schemeClr val="tx1"/>
                </a:solidFill>
                <a:effectLst/>
                <a:latin typeface="+mn-lt"/>
                <a:ea typeface="+mn-ea"/>
                <a:cs typeface="+mn-cs"/>
              </a:rPr>
              <a:t>Wrappers</a:t>
            </a:r>
            <a:r>
              <a:rPr lang="pt-BR" sz="1200" b="0" i="0" kern="1200" dirty="0" smtClean="0">
                <a:solidFill>
                  <a:schemeClr val="tx1"/>
                </a:solidFill>
                <a:effectLst/>
                <a:latin typeface="+mn-lt"/>
                <a:ea typeface="+mn-ea"/>
                <a:cs typeface="+mn-cs"/>
              </a:rPr>
              <a:t> do Conjunto de Conexões</a:t>
            </a:r>
          </a:p>
          <a:p>
            <a:pPr marL="0" indent="0">
              <a:buFontTx/>
              <a:buNone/>
            </a:pPr>
            <a:r>
              <a:rPr lang="pt-BR" sz="1200" b="1" i="0" kern="1200" dirty="0" smtClean="0">
                <a:solidFill>
                  <a:schemeClr val="tx1"/>
                </a:solidFill>
                <a:effectLst/>
                <a:latin typeface="+mn-lt"/>
                <a:ea typeface="+mn-ea"/>
                <a:cs typeface="+mn-cs"/>
              </a:rPr>
              <a:t>- Abstração </a:t>
            </a:r>
            <a:r>
              <a:rPr lang="pt-BR" sz="1200" b="1" i="0" kern="1200" dirty="0" smtClean="0">
                <a:solidFill>
                  <a:schemeClr val="tx1"/>
                </a:solidFill>
                <a:effectLst/>
                <a:latin typeface="+mn-lt"/>
                <a:ea typeface="+mn-ea"/>
                <a:cs typeface="+mn-cs"/>
              </a:rPr>
              <a:t>para manipulação de objeto grande binário</a:t>
            </a:r>
            <a:r>
              <a:rPr lang="pt-BR" sz="1200" b="0" i="0" kern="1200" dirty="0" smtClean="0">
                <a:solidFill>
                  <a:schemeClr val="tx1"/>
                </a:solidFill>
                <a:effectLst/>
                <a:latin typeface="+mn-lt"/>
                <a:ea typeface="+mn-ea"/>
                <a:cs typeface="+mn-cs"/>
              </a:rPr>
              <a:t> (BLOB) e objeto grande de caractere (CLOB</a:t>
            </a:r>
            <a:r>
              <a:rPr lang="pt-BR" sz="1200" b="0" i="0" kern="1200" dirty="0" smtClean="0">
                <a:solidFill>
                  <a:schemeClr val="tx1"/>
                </a:solidFill>
                <a:effectLst/>
                <a:latin typeface="+mn-lt"/>
                <a:ea typeface="+mn-ea"/>
                <a:cs typeface="+mn-cs"/>
              </a:rPr>
              <a:t>)</a:t>
            </a:r>
          </a:p>
          <a:p>
            <a:pPr marL="0" indent="0">
              <a:buFontTx/>
              <a:buNone/>
            </a:pP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Todos esses recursos ficam disponíveis ao usar classes de modelo </a:t>
            </a:r>
            <a:r>
              <a:rPr lang="pt-BR" sz="1200" b="1" i="0" kern="1200" dirty="0" smtClean="0">
                <a:solidFill>
                  <a:schemeClr val="tx1"/>
                </a:solidFill>
                <a:effectLst/>
                <a:latin typeface="+mn-lt"/>
                <a:ea typeface="+mn-ea"/>
                <a:cs typeface="+mn-cs"/>
              </a:rPr>
              <a:t>fornecidas pelo Spring </a:t>
            </a:r>
            <a:r>
              <a:rPr lang="pt-BR" sz="1200" b="0" i="0" kern="1200" dirty="0" smtClean="0">
                <a:solidFill>
                  <a:schemeClr val="tx1"/>
                </a:solidFill>
                <a:effectLst/>
                <a:latin typeface="+mn-lt"/>
                <a:ea typeface="+mn-ea"/>
                <a:cs typeface="+mn-cs"/>
              </a:rPr>
              <a:t>para cada estrutura </a:t>
            </a:r>
            <a:r>
              <a:rPr lang="pt-BR" sz="1200" b="0" i="0" kern="1200" dirty="0" smtClean="0">
                <a:solidFill>
                  <a:schemeClr val="tx1"/>
                </a:solidFill>
                <a:effectLst/>
                <a:latin typeface="+mn-lt"/>
                <a:ea typeface="+mn-ea"/>
                <a:cs typeface="+mn-cs"/>
              </a:rPr>
              <a:t>suportada.</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Críticos</a:t>
            </a:r>
            <a:r>
              <a:rPr lang="pt-BR" sz="1200" b="0"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disseram que essas classes de modelo </a:t>
            </a:r>
            <a:r>
              <a:rPr lang="pt-BR" sz="1200" b="1" i="0" kern="1200" dirty="0" smtClean="0">
                <a:solidFill>
                  <a:schemeClr val="tx1"/>
                </a:solidFill>
                <a:effectLst/>
                <a:latin typeface="+mn-lt"/>
                <a:ea typeface="+mn-ea"/>
                <a:cs typeface="+mn-cs"/>
              </a:rPr>
              <a:t>são intrusivas e não oferecem nenhuma vantagem</a:t>
            </a:r>
            <a:r>
              <a:rPr lang="pt-BR" sz="1200" b="0" i="0" kern="1200" dirty="0" smtClean="0">
                <a:solidFill>
                  <a:schemeClr val="tx1"/>
                </a:solidFill>
                <a:effectLst/>
                <a:latin typeface="+mn-lt"/>
                <a:ea typeface="+mn-ea"/>
                <a:cs typeface="+mn-cs"/>
              </a:rPr>
              <a:t> sobre o uso (por exemplo) da API do </a:t>
            </a:r>
            <a:r>
              <a:rPr lang="pt-BR" sz="1200" b="0" i="0" kern="1200" dirty="0" err="1" smtClean="0">
                <a:solidFill>
                  <a:schemeClr val="tx1"/>
                </a:solidFill>
                <a:effectLst/>
                <a:latin typeface="+mn-lt"/>
                <a:ea typeface="+mn-ea"/>
                <a:cs typeface="+mn-cs"/>
              </a:rPr>
              <a:t>Hibernate</a:t>
            </a:r>
            <a:r>
              <a:rPr lang="pt-BR" sz="1200" b="0" i="0" kern="1200" dirty="0" smtClean="0">
                <a:solidFill>
                  <a:schemeClr val="tx1"/>
                </a:solidFill>
                <a:effectLst/>
                <a:latin typeface="+mn-lt"/>
                <a:ea typeface="+mn-ea"/>
                <a:cs typeface="+mn-cs"/>
              </a:rPr>
              <a:t> diretamente</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Em </a:t>
            </a:r>
            <a:r>
              <a:rPr lang="pt-BR" sz="1200" b="0" i="0" kern="1200" dirty="0" smtClean="0">
                <a:solidFill>
                  <a:schemeClr val="tx1"/>
                </a:solidFill>
                <a:effectLst/>
                <a:latin typeface="+mn-lt"/>
                <a:ea typeface="+mn-ea"/>
                <a:cs typeface="+mn-cs"/>
              </a:rPr>
              <a:t>resposta, os desenvolvedores do Spring tornaram </a:t>
            </a:r>
            <a:r>
              <a:rPr lang="pt-BR" sz="1200" b="1" i="0" kern="1200" dirty="0" smtClean="0">
                <a:solidFill>
                  <a:schemeClr val="tx1"/>
                </a:solidFill>
                <a:effectLst/>
                <a:latin typeface="+mn-lt"/>
                <a:ea typeface="+mn-ea"/>
                <a:cs typeface="+mn-cs"/>
              </a:rPr>
              <a:t>possível usar as </a:t>
            </a:r>
            <a:r>
              <a:rPr lang="pt-BR" sz="1200" b="1" i="0" kern="1200" dirty="0" err="1" smtClean="0">
                <a:solidFill>
                  <a:schemeClr val="tx1"/>
                </a:solidFill>
                <a:effectLst/>
                <a:latin typeface="+mn-lt"/>
                <a:ea typeface="+mn-ea"/>
                <a:cs typeface="+mn-cs"/>
              </a:rPr>
              <a:t>APIs</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Hibernate</a:t>
            </a:r>
            <a:r>
              <a:rPr lang="pt-BR" sz="1200" b="1" i="0" kern="1200" dirty="0" smtClean="0">
                <a:solidFill>
                  <a:schemeClr val="tx1"/>
                </a:solidFill>
                <a:effectLst/>
                <a:latin typeface="+mn-lt"/>
                <a:ea typeface="+mn-ea"/>
                <a:cs typeface="+mn-cs"/>
              </a:rPr>
              <a:t> e JPA </a:t>
            </a:r>
            <a:r>
              <a:rPr lang="pt-BR" sz="1200" b="1" i="0" kern="1200" dirty="0" smtClean="0">
                <a:solidFill>
                  <a:schemeClr val="tx1"/>
                </a:solidFill>
                <a:effectLst/>
                <a:latin typeface="+mn-lt"/>
                <a:ea typeface="+mn-ea"/>
                <a:cs typeface="+mn-cs"/>
              </a:rPr>
              <a:t>diretamente</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No </a:t>
            </a:r>
            <a:r>
              <a:rPr lang="pt-BR" sz="1200" b="0" i="0" kern="1200" dirty="0" smtClean="0">
                <a:solidFill>
                  <a:schemeClr val="tx1"/>
                </a:solidFill>
                <a:effectLst/>
                <a:latin typeface="+mn-lt"/>
                <a:ea typeface="+mn-ea"/>
                <a:cs typeface="+mn-cs"/>
              </a:rPr>
              <a:t>entanto, isso requer um </a:t>
            </a:r>
            <a:r>
              <a:rPr lang="pt-BR" sz="1200" b="1" i="0" kern="1200" dirty="0" smtClean="0">
                <a:solidFill>
                  <a:schemeClr val="tx1"/>
                </a:solidFill>
                <a:effectLst/>
                <a:latin typeface="+mn-lt"/>
                <a:ea typeface="+mn-ea"/>
                <a:cs typeface="+mn-cs"/>
              </a:rPr>
              <a:t>gerenciamento de transações </a:t>
            </a:r>
            <a:r>
              <a:rPr lang="pt-BR" sz="1200" b="0" i="0" kern="1200" dirty="0" smtClean="0">
                <a:solidFill>
                  <a:schemeClr val="tx1"/>
                </a:solidFill>
                <a:effectLst/>
                <a:latin typeface="+mn-lt"/>
                <a:ea typeface="+mn-ea"/>
                <a:cs typeface="+mn-cs"/>
              </a:rPr>
              <a:t>transparente, pois o código do aplicativo não mais assume a responsabilidade de obter e fechar recursos do banco de dados e não suporta a conversão de exceções.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Juntamente com o gerenciamento de transações da Spring, sua estrutura de acesso a dados oferece uma abstração flexível para trabalhar com estruturas de acesso a dados. O Spring Framework não oferece uma API de acesso a dados comum; Em vez disso, o poder total das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suportadas é mantido intacto. O Spring Framework é a única estrutura disponível em Java que oferece ambientes de acesso a dados gerenciados fora de um servidor de aplicativos ou contêiner. [18]</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Ao usar o Spring para gerenciamento de transações com o </a:t>
            </a:r>
            <a:r>
              <a:rPr lang="pt-BR" sz="1200" b="0" i="0" kern="1200" dirty="0" err="1" smtClean="0">
                <a:solidFill>
                  <a:schemeClr val="tx1"/>
                </a:solidFill>
                <a:effectLst/>
                <a:latin typeface="+mn-lt"/>
                <a:ea typeface="+mn-ea"/>
                <a:cs typeface="+mn-cs"/>
              </a:rPr>
              <a:t>Hibernate</a:t>
            </a:r>
            <a:r>
              <a:rPr lang="pt-BR" sz="1200" b="0" i="0" kern="1200" dirty="0" smtClean="0">
                <a:solidFill>
                  <a:schemeClr val="tx1"/>
                </a:solidFill>
                <a:effectLst/>
                <a:latin typeface="+mn-lt"/>
                <a:ea typeface="+mn-ea"/>
                <a:cs typeface="+mn-cs"/>
              </a:rPr>
              <a:t>, os seguintes </a:t>
            </a:r>
            <a:r>
              <a:rPr lang="pt-BR" sz="1200" b="0" i="0" kern="1200" dirty="0" err="1" smtClean="0">
                <a:solidFill>
                  <a:schemeClr val="tx1"/>
                </a:solidFill>
                <a:effectLst/>
                <a:latin typeface="+mn-lt"/>
                <a:ea typeface="+mn-ea"/>
                <a:cs typeface="+mn-cs"/>
              </a:rPr>
              <a:t>beans</a:t>
            </a:r>
            <a:r>
              <a:rPr lang="pt-BR" sz="1200" b="0" i="0" kern="1200" dirty="0" smtClean="0">
                <a:solidFill>
                  <a:schemeClr val="tx1"/>
                </a:solidFill>
                <a:effectLst/>
                <a:latin typeface="+mn-lt"/>
                <a:ea typeface="+mn-ea"/>
                <a:cs typeface="+mn-cs"/>
              </a:rPr>
              <a:t> podem ter que ser configurados: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Uma fonte de dados como com.mchange.v2.c3p0.ComboPooledDataSource ou </a:t>
            </a:r>
            <a:r>
              <a:rPr lang="pt-BR" sz="1200" b="0" i="0" kern="1200" dirty="0" err="1" smtClean="0">
                <a:solidFill>
                  <a:schemeClr val="tx1"/>
                </a:solidFill>
                <a:effectLst/>
                <a:latin typeface="+mn-lt"/>
                <a:ea typeface="+mn-ea"/>
                <a:cs typeface="+mn-cs"/>
              </a:rPr>
              <a:t>org.apache.commons.dbcp.BasicDataSource</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Uma </a:t>
            </a:r>
            <a:r>
              <a:rPr lang="pt-BR" sz="1200" b="0" i="0" kern="1200" dirty="0" err="1" smtClean="0">
                <a:solidFill>
                  <a:schemeClr val="tx1"/>
                </a:solidFill>
                <a:effectLst/>
                <a:latin typeface="+mn-lt"/>
                <a:ea typeface="+mn-ea"/>
                <a:cs typeface="+mn-cs"/>
              </a:rPr>
              <a:t>SessionFactory</a:t>
            </a:r>
            <a:r>
              <a:rPr lang="pt-BR" sz="1200" b="0" i="0" kern="1200" dirty="0" smtClean="0">
                <a:solidFill>
                  <a:schemeClr val="tx1"/>
                </a:solidFill>
                <a:effectLst/>
                <a:latin typeface="+mn-lt"/>
                <a:ea typeface="+mn-ea"/>
                <a:cs typeface="+mn-cs"/>
              </a:rPr>
              <a:t> como org.springframework.orm.hibernate3.LocalSessionFactoryBean com um atributo </a:t>
            </a:r>
            <a:r>
              <a:rPr lang="pt-BR" sz="1200" b="0" i="0" kern="1200" dirty="0" err="1" smtClean="0">
                <a:solidFill>
                  <a:schemeClr val="tx1"/>
                </a:solidFill>
                <a:effectLst/>
                <a:latin typeface="+mn-lt"/>
                <a:ea typeface="+mn-ea"/>
                <a:cs typeface="+mn-cs"/>
              </a:rPr>
              <a:t>DataSource</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Um </a:t>
            </a:r>
            <a:r>
              <a:rPr lang="pt-BR" sz="1200" b="0" i="0" kern="1200" dirty="0" err="1" smtClean="0">
                <a:solidFill>
                  <a:schemeClr val="tx1"/>
                </a:solidFill>
                <a:effectLst/>
                <a:latin typeface="+mn-lt"/>
                <a:ea typeface="+mn-ea"/>
                <a:cs typeface="+mn-cs"/>
              </a:rPr>
              <a:t>HibernateProperties</a:t>
            </a:r>
            <a:r>
              <a:rPr lang="pt-BR" sz="1200" b="0" i="0" kern="1200" dirty="0" smtClean="0">
                <a:solidFill>
                  <a:schemeClr val="tx1"/>
                </a:solidFill>
                <a:effectLst/>
                <a:latin typeface="+mn-lt"/>
                <a:ea typeface="+mn-ea"/>
                <a:cs typeface="+mn-cs"/>
              </a:rPr>
              <a:t> como </a:t>
            </a:r>
            <a:r>
              <a:rPr lang="pt-BR" sz="1200" b="0" i="0" kern="1200" dirty="0" err="1" smtClean="0">
                <a:solidFill>
                  <a:schemeClr val="tx1"/>
                </a:solidFill>
                <a:effectLst/>
                <a:latin typeface="+mn-lt"/>
                <a:ea typeface="+mn-ea"/>
                <a:cs typeface="+mn-cs"/>
              </a:rPr>
              <a:t>org.springframework.beans.factory.config.PropertiesFactoryBean</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Um </a:t>
            </a:r>
            <a:r>
              <a:rPr lang="pt-BR" sz="1200" b="0" i="0" kern="1200" dirty="0" err="1" smtClean="0">
                <a:solidFill>
                  <a:schemeClr val="tx1"/>
                </a:solidFill>
                <a:effectLst/>
                <a:latin typeface="+mn-lt"/>
                <a:ea typeface="+mn-ea"/>
                <a:cs typeface="+mn-cs"/>
              </a:rPr>
              <a:t>TransactionManager</a:t>
            </a:r>
            <a:r>
              <a:rPr lang="pt-BR" sz="1200" b="0" i="0" kern="1200" dirty="0" smtClean="0">
                <a:solidFill>
                  <a:schemeClr val="tx1"/>
                </a:solidFill>
                <a:effectLst/>
                <a:latin typeface="+mn-lt"/>
                <a:ea typeface="+mn-ea"/>
                <a:cs typeface="+mn-cs"/>
              </a:rPr>
              <a:t> como org.springframework.orm.hibernate3.HibernateTransactionManager com um atributo </a:t>
            </a:r>
            <a:r>
              <a:rPr lang="pt-BR" sz="1200" b="0" i="0" kern="1200" dirty="0" err="1" smtClean="0">
                <a:solidFill>
                  <a:schemeClr val="tx1"/>
                </a:solidFill>
                <a:effectLst/>
                <a:latin typeface="+mn-lt"/>
                <a:ea typeface="+mn-ea"/>
                <a:cs typeface="+mn-cs"/>
              </a:rPr>
              <a:t>SessionFactory</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Outros pontos de configuração incluem:</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Uma configuração AOP de pontos de corte.</a:t>
            </a:r>
          </a:p>
          <a:p>
            <a:r>
              <a:rPr lang="pt-BR" sz="1200" b="0" i="0" kern="1200" dirty="0" smtClean="0">
                <a:solidFill>
                  <a:schemeClr val="tx1"/>
                </a:solidFill>
                <a:effectLst/>
                <a:latin typeface="+mn-lt"/>
                <a:ea typeface="+mn-ea"/>
                <a:cs typeface="+mn-cs"/>
              </a:rPr>
              <a:t>Semântica de transação do conselho de AOP [esclarecer].</a:t>
            </a:r>
            <a:endParaRPr lang="en-US" sz="1200" b="0" i="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27</a:t>
            </a:fld>
            <a:endParaRPr lang="pt-BR"/>
          </a:p>
        </p:txBody>
      </p:sp>
    </p:spTree>
    <p:extLst>
      <p:ext uri="{BB962C8B-B14F-4D97-AF65-F5344CB8AC3E}">
        <p14:creationId xmlns:p14="http://schemas.microsoft.com/office/powerpoint/2010/main" val="1009406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Para começar explicando o que é o padrão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podemos compara-lo ao padrão monolítico: uma aplicação monolítica é feita como uma única unidade. Aplicações empresariais são geralmente construídas em três partes principais: uma interface para o cliente (tais como páginas HTML e </a:t>
            </a:r>
            <a:r>
              <a:rPr lang="pt-BR" sz="1200" b="0" kern="1200" dirty="0" err="1" smtClean="0">
                <a:solidFill>
                  <a:schemeClr val="tx1"/>
                </a:solidFill>
                <a:effectLst/>
                <a:latin typeface="+mn-lt"/>
                <a:ea typeface="+mn-ea"/>
                <a:cs typeface="+mn-cs"/>
              </a:rPr>
              <a:t>Javascript</a:t>
            </a:r>
            <a:r>
              <a:rPr lang="pt-BR" sz="1200" b="0" kern="1200" dirty="0" smtClean="0">
                <a:solidFill>
                  <a:schemeClr val="tx1"/>
                </a:solidFill>
                <a:effectLst/>
                <a:latin typeface="+mn-lt"/>
                <a:ea typeface="+mn-ea"/>
                <a:cs typeface="+mn-cs"/>
              </a:rPr>
              <a:t> rodando em um navegador no computador do usuário), um banco de dados (várias tabelas em um mesmo lugar, geralmente um sistema de banco de dados relacional) e uma aplicação server-</a:t>
            </a:r>
            <a:r>
              <a:rPr lang="pt-BR" sz="1200" b="0" kern="1200" dirty="0" err="1" smtClean="0">
                <a:solidFill>
                  <a:schemeClr val="tx1"/>
                </a:solidFill>
                <a:effectLst/>
                <a:latin typeface="+mn-lt"/>
                <a:ea typeface="+mn-ea"/>
                <a:cs typeface="+mn-cs"/>
              </a:rPr>
              <a:t>side</a:t>
            </a:r>
            <a:r>
              <a:rPr lang="pt-BR" sz="1200" b="0" kern="1200" dirty="0" smtClean="0">
                <a:solidFill>
                  <a:schemeClr val="tx1"/>
                </a:solidFill>
                <a:effectLst/>
                <a:latin typeface="+mn-lt"/>
                <a:ea typeface="+mn-ea"/>
                <a:cs typeface="+mn-cs"/>
              </a:rPr>
              <a:t>. A aplicação server-</a:t>
            </a:r>
            <a:r>
              <a:rPr lang="pt-BR" sz="1200" b="0" kern="1200" dirty="0" err="1" smtClean="0">
                <a:solidFill>
                  <a:schemeClr val="tx1"/>
                </a:solidFill>
                <a:effectLst/>
                <a:latin typeface="+mn-lt"/>
                <a:ea typeface="+mn-ea"/>
                <a:cs typeface="+mn-cs"/>
              </a:rPr>
              <a:t>side</a:t>
            </a:r>
            <a:r>
              <a:rPr lang="pt-BR" sz="1200" b="0" kern="1200" dirty="0" smtClean="0">
                <a:solidFill>
                  <a:schemeClr val="tx1"/>
                </a:solidFill>
                <a:effectLst/>
                <a:latin typeface="+mn-lt"/>
                <a:ea typeface="+mn-ea"/>
                <a:cs typeface="+mn-cs"/>
              </a:rPr>
              <a:t> irá manipular as requisições HTTP, executar toda lógica de domínio, receber e atualizar os dados da base de dados e por fim, selecionar e popular os blocos HTML para enviar ao navegador. Esta aplicação server-</a:t>
            </a:r>
            <a:r>
              <a:rPr lang="pt-BR" sz="1200" b="0" kern="1200" dirty="0" err="1" smtClean="0">
                <a:solidFill>
                  <a:schemeClr val="tx1"/>
                </a:solidFill>
                <a:effectLst/>
                <a:latin typeface="+mn-lt"/>
                <a:ea typeface="+mn-ea"/>
                <a:cs typeface="+mn-cs"/>
              </a:rPr>
              <a:t>side</a:t>
            </a:r>
            <a:r>
              <a:rPr lang="pt-BR" sz="1200" b="0" kern="1200" dirty="0" smtClean="0">
                <a:solidFill>
                  <a:schemeClr val="tx1"/>
                </a:solidFill>
                <a:effectLst/>
                <a:latin typeface="+mn-lt"/>
                <a:ea typeface="+mn-ea"/>
                <a:cs typeface="+mn-cs"/>
              </a:rPr>
              <a:t> é monolítica – uma única unidade lógica executável. Qualquer mudança no sistema consiste em publicar uma nova versão da aplicação server-</a:t>
            </a:r>
            <a:r>
              <a:rPr lang="pt-BR" sz="1200" b="0" kern="1200" dirty="0" err="1" smtClean="0">
                <a:solidFill>
                  <a:schemeClr val="tx1"/>
                </a:solidFill>
                <a:effectLst/>
                <a:latin typeface="+mn-lt"/>
                <a:ea typeface="+mn-ea"/>
                <a:cs typeface="+mn-cs"/>
              </a:rPr>
              <a:t>side</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Este tipo de servidor monolítico é uma forma natural de construir um sistema. Toda sua lógica para manipular uma requisição é executada em um único processo, permitindo que você use as características básicas da sua linguagem para separar sua aplicação em classes, funções e </a:t>
            </a:r>
            <a:r>
              <a:rPr lang="pt-BR" sz="1200" b="0" kern="1200" dirty="0" err="1" smtClean="0">
                <a:solidFill>
                  <a:schemeClr val="tx1"/>
                </a:solidFill>
                <a:effectLst/>
                <a:latin typeface="+mn-lt"/>
                <a:ea typeface="+mn-ea"/>
                <a:cs typeface="+mn-cs"/>
              </a:rPr>
              <a:t>namespaces</a:t>
            </a:r>
            <a:r>
              <a:rPr lang="pt-BR" sz="1200" b="0" kern="1200" dirty="0" smtClean="0">
                <a:solidFill>
                  <a:schemeClr val="tx1"/>
                </a:solidFill>
                <a:effectLst/>
                <a:latin typeface="+mn-lt"/>
                <a:ea typeface="+mn-ea"/>
                <a:cs typeface="+mn-cs"/>
              </a:rPr>
              <a:t>. Com algum cuidado, você pode rodar e testar a aplicação no computador do desenvolvedor e usar uma </a:t>
            </a:r>
            <a:r>
              <a:rPr lang="pt-BR" sz="1200" b="0" kern="1200" dirty="0" err="1" smtClean="0">
                <a:solidFill>
                  <a:schemeClr val="tx1"/>
                </a:solidFill>
                <a:effectLst/>
                <a:latin typeface="+mn-lt"/>
                <a:ea typeface="+mn-ea"/>
                <a:cs typeface="+mn-cs"/>
              </a:rPr>
              <a:t>seqüência</a:t>
            </a:r>
            <a:r>
              <a:rPr lang="pt-BR" sz="1200" b="0" kern="1200" dirty="0" smtClean="0">
                <a:solidFill>
                  <a:schemeClr val="tx1"/>
                </a:solidFill>
                <a:effectLst/>
                <a:latin typeface="+mn-lt"/>
                <a:ea typeface="+mn-ea"/>
                <a:cs typeface="+mn-cs"/>
              </a:rPr>
              <a:t> de integração para garantir que todas as mudanças sejam propriamente testadas e implantadas em produção. Você pode escalar uma aplicação monolítica horizontalmente rodando diversas instâncias através de um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load-balancer</a:t>
            </a:r>
            <a:r>
              <a:rPr lang="pt-BR" sz="1200" b="0" i="1" kern="1200" dirty="0" smtClean="0">
                <a:solidFill>
                  <a:schemeClr val="tx1"/>
                </a:solidFill>
                <a:effectLst/>
                <a:latin typeface="+mn-lt"/>
                <a:ea typeface="+mn-ea"/>
                <a:cs typeface="+mn-cs"/>
              </a:rPr>
              <a:t>*</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Aplicações monolíticas podem ser bem-sucedidas, porém as pessoas começarão a ficar frustradas – especialmente quando muitas aplicações começarem a serem implantadas na nuvem. Ciclos de mudanças começam a ficar amarrados – uma pequena alteração feita em uma parte pequena do software faz com que toda a aplicação monolítica necessite ser republicada. Com o passar do tempo ficará cada vez mais difícil manter uma estrutura modular, sendo difícil separar as mudanças que deveriam afetar somente um módulo. Para escalar é necessário escalar toda a aplicação, ao invés de escalar somente as partes que necessitem de maiores recursos.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139</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Estas frustrações levaram ao padrão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aplicações como uma suíte de serviços. Além do fato de que os serviços são implantados e escalam de maneiras independentes, cada serviço também provê uma fronteira bem definida entre os módulos, permitindo até mesmo que diferentes serviços sejam escritos em diferentes linguagens de programação. Eles podem inclusive ser administrados por times diferentes.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Nós não tomamos o padrão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como algo novo, suas raízes remetem no mínimo aos princípios de design do próprio Unix. Porém nós cremos que poucas pessoas consideram uma arquitetura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 que o desenvolvimento de muitos softwares seriam melhores se adotassem esse padrão.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140</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Vemos na indústria de softwares um desejo de construir sistemas plugando componentes entre si, tal como vemos as coisas serem feitas no mundo físico. Durante as últimas décadas, percebemos progressos consideráveis através de várias bibliotecas que fazem parte da maior parte das plataformas de desenvolvimento.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Quando falamos sobre componentes, encontramos a dificuldade em definir o que é um componente. Nossa definição é que um componente é uma unidade de software que é substituída ou atualizada de maneira independente.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Arquiteturas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usarão bibliotecas, mas buscam primeiramente organizar seu próprio software dividindo em serviços. Nós definimos bibliotecas como componentes que são usados em um programa através de chamadas de função diretamente em memória, enquanto serviços são componentes em processos diferentes que se comunicam através de mecanismos tais como requisições via web </a:t>
            </a:r>
            <a:r>
              <a:rPr lang="pt-BR" sz="1200" b="0" kern="1200" dirty="0" err="1" smtClean="0">
                <a:solidFill>
                  <a:schemeClr val="tx1"/>
                </a:solidFill>
                <a:effectLst/>
                <a:latin typeface="+mn-lt"/>
                <a:ea typeface="+mn-ea"/>
                <a:cs typeface="+mn-cs"/>
              </a:rPr>
              <a:t>services</a:t>
            </a:r>
            <a:r>
              <a:rPr lang="pt-BR" sz="1200" b="0" kern="1200" dirty="0" smtClean="0">
                <a:solidFill>
                  <a:schemeClr val="tx1"/>
                </a:solidFill>
                <a:effectLst/>
                <a:latin typeface="+mn-lt"/>
                <a:ea typeface="+mn-ea"/>
                <a:cs typeface="+mn-cs"/>
              </a:rPr>
              <a:t> ou chamadas de código remotas (este é um conceito diferente de objeto de serviço, encontrado em muitas linguagens orientadas a objeto).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das principais razões para usar serviços como componentes (ao invés de bibliotecas) é que serviços são publicados de maneira independente. Se você tem uma aplicação que consiste em diversas bibliotecas em um único processo, uma mudança em qualquer componente resulta em ter que republicar toda sua aplicação. Mas se esta aplicação é divida em múltiplos serviços, você pode esperar que diversas mudanças em um único serviço exijam uma republicação somente no serviço alterado. Isso não é algo absoluto, pois algumas mudanças criam alterações nas interfaces entre os serviços, mas o dever de uma boa arquitetura 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minimizar este impacto, criando interfaces coesas e mecanismos para evolução entre os serviços.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Outra </a:t>
            </a:r>
            <a:r>
              <a:rPr lang="pt-BR" sz="1200" b="0" kern="1200" dirty="0" err="1" smtClean="0">
                <a:solidFill>
                  <a:schemeClr val="tx1"/>
                </a:solidFill>
                <a:effectLst/>
                <a:latin typeface="+mn-lt"/>
                <a:ea typeface="+mn-ea"/>
                <a:cs typeface="+mn-cs"/>
              </a:rPr>
              <a:t>conseqüência</a:t>
            </a:r>
            <a:r>
              <a:rPr lang="pt-BR" sz="1200" b="0" kern="1200" dirty="0" smtClean="0">
                <a:solidFill>
                  <a:schemeClr val="tx1"/>
                </a:solidFill>
                <a:effectLst/>
                <a:latin typeface="+mn-lt"/>
                <a:ea typeface="+mn-ea"/>
                <a:cs typeface="+mn-cs"/>
              </a:rPr>
              <a:t> em usar serviços como componentes é ter uma interface mais explícita. A maioria das linguagens não tem uma boa forma de definir explicitamente uma interface do tipo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Published</a:t>
            </a:r>
            <a:r>
              <a:rPr lang="pt-BR" sz="1200" b="0" i="1" kern="1200" dirty="0" smtClean="0">
                <a:solidFill>
                  <a:schemeClr val="tx1"/>
                </a:solidFill>
                <a:effectLst/>
                <a:latin typeface="+mn-lt"/>
                <a:ea typeface="+mn-ea"/>
                <a:cs typeface="+mn-cs"/>
              </a:rPr>
              <a:t> Interface*</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só conseguimos impedir uma violação no encapsulamento de um componente através da documentação e muita disciplina, o que leva a um alto acoplamento entre os componentes. Serviços ajudam a evitar esse problema, usando mecanismos de chamadas remotas.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Usar serviços desta forma tem alguns efeitos colaterais. Chamadas remotas são mais custosas que chamadas dentro do mesmo processo e </a:t>
            </a:r>
            <a:r>
              <a:rPr lang="pt-BR" sz="1200" b="0" kern="1200" dirty="0" err="1" smtClean="0">
                <a:solidFill>
                  <a:schemeClr val="tx1"/>
                </a:solidFill>
                <a:effectLst/>
                <a:latin typeface="+mn-lt"/>
                <a:ea typeface="+mn-ea"/>
                <a:cs typeface="+mn-cs"/>
              </a:rPr>
              <a:t>APIs</a:t>
            </a:r>
            <a:r>
              <a:rPr lang="pt-BR" sz="1200" b="0" kern="1200" dirty="0" smtClean="0">
                <a:solidFill>
                  <a:schemeClr val="tx1"/>
                </a:solidFill>
                <a:effectLst/>
                <a:latin typeface="+mn-lt"/>
                <a:ea typeface="+mn-ea"/>
                <a:cs typeface="+mn-cs"/>
              </a:rPr>
              <a:t> remotas precisam ser granulares, o que torna ainda mais complicado para usar. Se você precisa mudar as responsabilidades entre os componentes, tais mudanças de comportamento são mais difíceis de fazer do que quando você consegue ultrapassar as fronteiras entre os processos.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Em um primeiro momento, nós podemos ver quais serviços apontam para processos em execução, mas isso é só uma primeira impressão. Um serviço pode consistir em diversos processos que serão sempre desenvolvidos e publicados juntos, como uma única aplicação e um banco de dados que é usado por cada serviço.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141</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Quando procuramos dividir uma grande aplicação em partes, o foco geralmente é na camada de tecnologia, levando os times a serem divididos entre aqueles que cuidam da interface, da lógica server-</a:t>
            </a:r>
            <a:r>
              <a:rPr lang="pt-BR" sz="1200" b="0" kern="1200" dirty="0" err="1" smtClean="0">
                <a:solidFill>
                  <a:schemeClr val="tx1"/>
                </a:solidFill>
                <a:effectLst/>
                <a:latin typeface="+mn-lt"/>
                <a:ea typeface="+mn-ea"/>
                <a:cs typeface="+mn-cs"/>
              </a:rPr>
              <a:t>side</a:t>
            </a:r>
            <a:r>
              <a:rPr lang="pt-BR" sz="1200" b="0" kern="1200" dirty="0" smtClean="0">
                <a:solidFill>
                  <a:schemeClr val="tx1"/>
                </a:solidFill>
                <a:effectLst/>
                <a:latin typeface="+mn-lt"/>
                <a:ea typeface="+mn-ea"/>
                <a:cs typeface="+mn-cs"/>
              </a:rPr>
              <a:t> e do banco de dados. Quando times são divididos desta forma, até mesmo mudanças simples podem exigir bastante tempo e aprovação financeira em projetos que envolvam diversos times. Ao fugir destes problemas, o time pode acabar trazendo a lógica para as aplicações que eles têm acesso. Em outras palavras, lógica em todos os lugares. Este é um exemplo da Lei de </a:t>
            </a:r>
            <a:r>
              <a:rPr lang="pt-BR" sz="1200" b="0" kern="1200" dirty="0" err="1" smtClean="0">
                <a:solidFill>
                  <a:schemeClr val="tx1"/>
                </a:solidFill>
                <a:effectLst/>
                <a:latin typeface="+mn-lt"/>
                <a:ea typeface="+mn-ea"/>
                <a:cs typeface="+mn-cs"/>
              </a:rPr>
              <a:t>Conway</a:t>
            </a:r>
            <a:r>
              <a:rPr lang="pt-BR" sz="1200" b="0" kern="1200" dirty="0" smtClean="0">
                <a:solidFill>
                  <a:schemeClr val="tx1"/>
                </a:solidFill>
                <a:effectLst/>
                <a:latin typeface="+mn-lt"/>
                <a:ea typeface="+mn-ea"/>
                <a:cs typeface="+mn-cs"/>
              </a:rPr>
              <a:t> em ação.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&gt; Qualquer organização que desenha um sistema (definido de forma ampla) irá produzir um design cuja estrutura é uma cópia da estrutura de comunicação da própria organização.</a:t>
            </a:r>
          </a:p>
          <a:p>
            <a:r>
              <a:rPr lang="pt-BR" sz="1200" b="0" kern="1200" dirty="0" smtClean="0">
                <a:solidFill>
                  <a:schemeClr val="tx1"/>
                </a:solidFill>
                <a:effectLst/>
                <a:latin typeface="+mn-lt"/>
                <a:ea typeface="+mn-ea"/>
                <a:cs typeface="+mn-cs"/>
              </a:rPr>
              <a:t>&gt; — </a:t>
            </a:r>
            <a:r>
              <a:rPr lang="pt-BR" sz="1200" b="0" kern="1200" dirty="0" err="1" smtClean="0">
                <a:solidFill>
                  <a:schemeClr val="tx1"/>
                </a:solidFill>
                <a:effectLst/>
                <a:latin typeface="+mn-lt"/>
                <a:ea typeface="+mn-ea"/>
                <a:cs typeface="+mn-cs"/>
              </a:rPr>
              <a:t>Melvyn</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Conway</a:t>
            </a:r>
            <a:r>
              <a:rPr lang="pt-BR" sz="1200" b="0" kern="1200" dirty="0" smtClean="0">
                <a:solidFill>
                  <a:schemeClr val="tx1"/>
                </a:solidFill>
                <a:effectLst/>
                <a:latin typeface="+mn-lt"/>
                <a:ea typeface="+mn-ea"/>
                <a:cs typeface="+mn-cs"/>
              </a:rPr>
              <a:t>, 1967</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Figura 2: Lei de </a:t>
            </a:r>
            <a:r>
              <a:rPr lang="pt-BR" sz="1200" b="0" kern="1200" dirty="0" err="1" smtClean="0">
                <a:solidFill>
                  <a:schemeClr val="tx1"/>
                </a:solidFill>
                <a:effectLst/>
                <a:latin typeface="+mn-lt"/>
                <a:ea typeface="+mn-ea"/>
                <a:cs typeface="+mn-cs"/>
              </a:rPr>
              <a:t>Conway</a:t>
            </a:r>
            <a:r>
              <a:rPr lang="pt-BR" sz="1200" b="0" kern="1200" dirty="0" smtClean="0">
                <a:solidFill>
                  <a:schemeClr val="tx1"/>
                </a:solidFill>
                <a:effectLst/>
                <a:latin typeface="+mn-lt"/>
                <a:ea typeface="+mn-ea"/>
                <a:cs typeface="+mn-cs"/>
              </a:rPr>
              <a:t> em ação</a:t>
            </a:r>
          </a:p>
          <a:p>
            <a:r>
              <a:rPr lang="pt-BR" sz="1200" b="0" kern="1200" dirty="0" smtClean="0">
                <a:solidFill>
                  <a:schemeClr val="tx1"/>
                </a:solidFill>
                <a:effectLst/>
                <a:latin typeface="+mn-lt"/>
                <a:ea typeface="+mn-ea"/>
                <a:cs typeface="+mn-cs"/>
              </a:rPr>
              <a:t>![Lei de </a:t>
            </a:r>
            <a:r>
              <a:rPr lang="pt-BR" sz="1200" b="0" kern="1200" dirty="0" err="1" smtClean="0">
                <a:solidFill>
                  <a:schemeClr val="tx1"/>
                </a:solidFill>
                <a:effectLst/>
                <a:latin typeface="+mn-lt"/>
                <a:ea typeface="+mn-ea"/>
                <a:cs typeface="+mn-cs"/>
              </a:rPr>
              <a:t>Conway</a:t>
            </a:r>
            <a:r>
              <a:rPr lang="pt-BR" sz="1200" b="0" kern="1200" dirty="0" smtClean="0">
                <a:solidFill>
                  <a:schemeClr val="tx1"/>
                </a:solidFill>
                <a:effectLst/>
                <a:latin typeface="+mn-lt"/>
                <a:ea typeface="+mn-ea"/>
                <a:cs typeface="+mn-cs"/>
              </a:rPr>
              <a:t> em ação](</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/03-blog_f2.png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142</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A abordagem proposta pelos micros-serviços para esta divisão é diferente, ao organizar os times ao redor das </a:t>
            </a:r>
            <a:r>
              <a:rPr lang="pt-BR" sz="1200" b="1" kern="1200" dirty="0" smtClean="0">
                <a:solidFill>
                  <a:schemeClr val="tx1"/>
                </a:solidFill>
                <a:effectLst/>
                <a:latin typeface="+mn-lt"/>
                <a:ea typeface="+mn-ea"/>
                <a:cs typeface="+mn-cs"/>
              </a:rPr>
              <a:t>**áreas do negócio**</a:t>
            </a:r>
            <a:r>
              <a:rPr lang="pt-BR" sz="1200" b="0" kern="1200" dirty="0" smtClean="0">
                <a:solidFill>
                  <a:schemeClr val="tx1"/>
                </a:solidFill>
                <a:effectLst/>
                <a:latin typeface="+mn-lt"/>
                <a:ea typeface="+mn-ea"/>
                <a:cs typeface="+mn-cs"/>
              </a:rPr>
              <a:t>. Assim os serviços possuirão uma implementação satisfatória para uma determinada área do negócio, incluindo uma interface com usuário, armazenamento de dados persistente e qualquer outra necessidade externa. </a:t>
            </a:r>
            <a:r>
              <a:rPr lang="pt-BR" sz="1200" b="0" kern="1200" dirty="0" err="1" smtClean="0">
                <a:solidFill>
                  <a:schemeClr val="tx1"/>
                </a:solidFill>
                <a:effectLst/>
                <a:latin typeface="+mn-lt"/>
                <a:ea typeface="+mn-ea"/>
                <a:cs typeface="+mn-cs"/>
              </a:rPr>
              <a:t>Conseqüentemente</a:t>
            </a:r>
            <a:r>
              <a:rPr lang="pt-BR" sz="1200" b="0" kern="1200" dirty="0" smtClean="0">
                <a:solidFill>
                  <a:schemeClr val="tx1"/>
                </a:solidFill>
                <a:effectLst/>
                <a:latin typeface="+mn-lt"/>
                <a:ea typeface="+mn-ea"/>
                <a:cs typeface="+mn-cs"/>
              </a:rPr>
              <a:t>, os times se tornam multifuncionais, levando toda bagagem necessária para o desenvolvimento: interface com o usuário, banco de dados e o gerenciamento do projeto.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 Figura 3: Limites dos serviços reforçados pelos limites dos times</a:t>
            </a:r>
          </a:p>
          <a:p>
            <a:r>
              <a:rPr lang="pt-BR" sz="1200" b="0" kern="1200" dirty="0" smtClean="0">
                <a:solidFill>
                  <a:schemeClr val="tx1"/>
                </a:solidFill>
                <a:effectLst/>
                <a:latin typeface="+mn-lt"/>
                <a:ea typeface="+mn-ea"/>
                <a:cs typeface="+mn-cs"/>
              </a:rPr>
              <a:t>![Limites dos serviços reforçados pelos limites dos times](</a:t>
            </a:r>
            <a:r>
              <a:rPr lang="pt-BR" sz="1200" b="0" u="sng" kern="1200" dirty="0" smtClean="0">
                <a:solidFill>
                  <a:schemeClr val="tx1"/>
                </a:solidFill>
                <a:effectLst/>
                <a:latin typeface="+mn-lt"/>
                <a:ea typeface="+mn-ea"/>
                <a:cs typeface="+mn-cs"/>
              </a:rPr>
              <a:t>../</a:t>
            </a:r>
            <a:r>
              <a:rPr lang="pt-BR" sz="1200" b="0" u="sng" kern="1200" dirty="0" err="1" smtClean="0">
                <a:solidFill>
                  <a:schemeClr val="tx1"/>
                </a:solidFill>
                <a:effectLst/>
                <a:latin typeface="+mn-lt"/>
                <a:ea typeface="+mn-ea"/>
                <a:cs typeface="+mn-cs"/>
              </a:rPr>
              <a:t>assets</a:t>
            </a:r>
            <a:r>
              <a:rPr lang="pt-BR" sz="1200" b="0" u="sng" kern="1200" dirty="0" smtClean="0">
                <a:solidFill>
                  <a:schemeClr val="tx1"/>
                </a:solidFill>
                <a:effectLst/>
                <a:latin typeface="+mn-lt"/>
                <a:ea typeface="+mn-ea"/>
                <a:cs typeface="+mn-cs"/>
              </a:rPr>
              <a:t>/03-blog_f3.png</a:t>
            </a:r>
            <a:r>
              <a:rPr lang="pt-BR" sz="1200" b="0" kern="1200" dirty="0" smtClean="0">
                <a:solidFill>
                  <a:schemeClr val="tx1"/>
                </a:solidFill>
                <a:effectLst/>
                <a:latin typeface="+mn-lt"/>
                <a:ea typeface="+mn-ea"/>
                <a:cs typeface="+mn-cs"/>
              </a:rPr>
              <a:t>)</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Uma empresa organizada desta forma é a www.comparethemarket.com. Times multifuncionais ficam responsáveis por construir e operar cada produto e cada produto é quebrado em serviços individuais se comunicando via um barramento de mensagens.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Grandes aplicações monolíticas podem sempre ser modularizadas ao redor das áreas do negócio também, embora nem sempre este seja o caso mais comum. Certamente devemos incentivar um time grande construindo uma aplicação monolítica a se dividir.</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143</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Embora o termo "</a:t>
            </a:r>
            <a:r>
              <a:rPr lang="pt-BR" sz="1200" b="0" kern="1200" dirty="0" err="1" smtClean="0">
                <a:solidFill>
                  <a:schemeClr val="tx1"/>
                </a:solidFill>
                <a:effectLst/>
                <a:latin typeface="+mn-lt"/>
                <a:ea typeface="+mn-ea"/>
                <a:cs typeface="+mn-cs"/>
              </a:rPr>
              <a:t>microsserviço</a:t>
            </a:r>
            <a:r>
              <a:rPr lang="pt-BR" sz="1200" b="0" kern="1200" dirty="0" smtClean="0">
                <a:solidFill>
                  <a:schemeClr val="tx1"/>
                </a:solidFill>
                <a:effectLst/>
                <a:latin typeface="+mn-lt"/>
                <a:ea typeface="+mn-ea"/>
                <a:cs typeface="+mn-cs"/>
              </a:rPr>
              <a:t>" tenha se tornado um nome popular para este estilo de arquitetura, seu nome remete a um significado infeliz focando no tamanho do serviços e isso se dá por conta da palavra "micro". Nas nossas conversas com aqueles que já usam 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temos visto diversos tamanhos de serviços. Os maiores que notamos seguem a noção da </a:t>
            </a:r>
            <a:r>
              <a:rPr lang="pt-BR" sz="1200" b="0" kern="1200" dirty="0" err="1" smtClean="0">
                <a:solidFill>
                  <a:schemeClr val="tx1"/>
                </a:solidFill>
                <a:effectLst/>
                <a:latin typeface="+mn-lt"/>
                <a:ea typeface="+mn-ea"/>
                <a:cs typeface="+mn-cs"/>
              </a:rPr>
              <a:t>Amazon</a:t>
            </a:r>
            <a:r>
              <a:rPr lang="pt-BR" sz="1200" b="0" kern="1200" dirty="0" smtClean="0">
                <a:solidFill>
                  <a:schemeClr val="tx1"/>
                </a:solidFill>
                <a:effectLst/>
                <a:latin typeface="+mn-lt"/>
                <a:ea typeface="+mn-ea"/>
                <a:cs typeface="+mn-cs"/>
              </a:rPr>
              <a:t> de "</a:t>
            </a:r>
            <a:r>
              <a:rPr lang="pt-BR" sz="1200" b="0" kern="1200" dirty="0" err="1" smtClean="0">
                <a:solidFill>
                  <a:schemeClr val="tx1"/>
                </a:solidFill>
                <a:effectLst/>
                <a:latin typeface="+mn-lt"/>
                <a:ea typeface="+mn-ea"/>
                <a:cs typeface="+mn-cs"/>
              </a:rPr>
              <a:t>Two</a:t>
            </a:r>
            <a:r>
              <a:rPr lang="pt-BR" sz="1200" b="0" kern="1200" dirty="0" smtClean="0">
                <a:solidFill>
                  <a:schemeClr val="tx1"/>
                </a:solidFill>
                <a:effectLst/>
                <a:latin typeface="+mn-lt"/>
                <a:ea typeface="+mn-ea"/>
                <a:cs typeface="+mn-cs"/>
              </a:rPr>
              <a:t> Pizza Team" (ou seja, o time inteiro consegue ser alimentados por duas pizzas), significando que não pode se ter mais do que uma dúzia de pessoas. Em uma escala menor, vimos cenários onde um time de meia dúzia de pessoas conseguia cuidar de meia dúzia de serviços.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Isto leva a questionar se esta diferença entre "serviços a cada dúzia de pessoas" e "serviços por pessoa" deveria estar debaixo da categoria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Até então pensamos que é melhor agrupá-los, mas é possível que mudemos nossa mente conforme explorarmos este estilo no futuro.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144</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Vemos que a maior parte dos esforços para o desenvolvimento de uma aplicação usa um modelo de projeto: onde o dever é entregar algum software que é por si só considerado o fim. Após isso o software é entregue para quem cuidará da manutenção e o time que construiu o software é desfeito.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tentam evitar este modelo, dando preferência a </a:t>
            </a:r>
            <a:r>
              <a:rPr lang="pt-BR" sz="1200" b="0" kern="1200" dirty="0" err="1" smtClean="0">
                <a:solidFill>
                  <a:schemeClr val="tx1"/>
                </a:solidFill>
                <a:effectLst/>
                <a:latin typeface="+mn-lt"/>
                <a:ea typeface="+mn-ea"/>
                <a:cs typeface="+mn-cs"/>
              </a:rPr>
              <a:t>idéia</a:t>
            </a:r>
            <a:r>
              <a:rPr lang="pt-BR" sz="1200" b="0" kern="1200" dirty="0" smtClean="0">
                <a:solidFill>
                  <a:schemeClr val="tx1"/>
                </a:solidFill>
                <a:effectLst/>
                <a:latin typeface="+mn-lt"/>
                <a:ea typeface="+mn-ea"/>
                <a:cs typeface="+mn-cs"/>
              </a:rPr>
              <a:t> de que um time deve possuir o produto durante todo seu tempo de vida. Uma inspiração para isso é a noção da </a:t>
            </a:r>
            <a:r>
              <a:rPr lang="pt-BR" sz="1200" b="0" kern="1200" dirty="0" err="1" smtClean="0">
                <a:solidFill>
                  <a:schemeClr val="tx1"/>
                </a:solidFill>
                <a:effectLst/>
                <a:latin typeface="+mn-lt"/>
                <a:ea typeface="+mn-ea"/>
                <a:cs typeface="+mn-cs"/>
              </a:rPr>
              <a:t>Amazon</a:t>
            </a:r>
            <a:r>
              <a:rPr lang="pt-BR" sz="1200" b="0" kern="1200" dirty="0" smtClean="0">
                <a:solidFill>
                  <a:schemeClr val="tx1"/>
                </a:solidFill>
                <a:effectLst/>
                <a:latin typeface="+mn-lt"/>
                <a:ea typeface="+mn-ea"/>
                <a:cs typeface="+mn-cs"/>
              </a:rPr>
              <a:t> de </a:t>
            </a:r>
            <a:r>
              <a:rPr lang="pt-BR" sz="1200" b="0" i="1" kern="1200" dirty="0" smtClean="0">
                <a:solidFill>
                  <a:schemeClr val="tx1"/>
                </a:solidFill>
                <a:effectLst/>
                <a:latin typeface="+mn-lt"/>
                <a:ea typeface="+mn-ea"/>
                <a:cs typeface="+mn-cs"/>
              </a:rPr>
              <a:t>*"</a:t>
            </a:r>
            <a:r>
              <a:rPr lang="pt-BR" sz="1200" b="0" i="1" kern="1200" dirty="0" err="1" smtClean="0">
                <a:solidFill>
                  <a:schemeClr val="tx1"/>
                </a:solidFill>
                <a:effectLst/>
                <a:latin typeface="+mn-lt"/>
                <a:ea typeface="+mn-ea"/>
                <a:cs typeface="+mn-cs"/>
              </a:rPr>
              <a:t>you</a:t>
            </a:r>
            <a:r>
              <a:rPr lang="pt-BR" sz="1200" b="0" i="1" kern="1200" dirty="0" smtClean="0">
                <a:solidFill>
                  <a:schemeClr val="tx1"/>
                </a:solidFill>
                <a:effectLst/>
                <a:latin typeface="+mn-lt"/>
                <a:ea typeface="+mn-ea"/>
                <a:cs typeface="+mn-cs"/>
              </a:rPr>
              <a:t> build, </a:t>
            </a:r>
            <a:r>
              <a:rPr lang="pt-BR" sz="1200" b="0" i="1" kern="1200" dirty="0" err="1" smtClean="0">
                <a:solidFill>
                  <a:schemeClr val="tx1"/>
                </a:solidFill>
                <a:effectLst/>
                <a:latin typeface="+mn-lt"/>
                <a:ea typeface="+mn-ea"/>
                <a:cs typeface="+mn-cs"/>
              </a:rPr>
              <a:t>you</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run</a:t>
            </a:r>
            <a:r>
              <a:rPr lang="pt-BR" sz="1200" b="0" i="1" kern="1200" dirty="0" smtClean="0">
                <a:solidFill>
                  <a:schemeClr val="tx1"/>
                </a:solidFill>
                <a:effectLst/>
                <a:latin typeface="+mn-lt"/>
                <a:ea typeface="+mn-ea"/>
                <a:cs typeface="+mn-cs"/>
              </a:rPr>
              <a:t> it"*</a:t>
            </a:r>
            <a:r>
              <a:rPr lang="pt-BR" sz="1200" b="0" kern="1200" dirty="0" smtClean="0">
                <a:solidFill>
                  <a:schemeClr val="tx1"/>
                </a:solidFill>
                <a:effectLst/>
                <a:latin typeface="+mn-lt"/>
                <a:ea typeface="+mn-ea"/>
                <a:cs typeface="+mn-cs"/>
              </a:rPr>
              <a:t>, onde um time de desenvolvimento tem a responsabilidade completa de um software em produção. Isto traz os desenvolvedores para o contato diário com seus softwares, sabendo como se comportam em produção e tendo contato com seus usuários, uma vez que eles terão que lidar com uma parte do fardo do suporte.</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 mentalidade de produto unida com as áreas do negócio. Ao invés de enxergar o software como um conjunto de funcionalidades a serem criadas, existe um comprometimento durante todo o processo de desenvolvimento em como um software pode ajudar seus usuários a desenvolverem as capacidades do negócio.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Não existe um motivo para que esta mesma abordagem não seja adotada em aplicações monolíticas, mas uma granularidade menor dos serviços pode facilitar a relação entre os desenvolvedores de serviços e seus usuários.</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145</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Ao construir estruturas para comunicação entre diferentes processos, vimos muitos produtos e abordagens que dificultam a tarefa criando grandes inteligências no mecanismo de comunicação por si só. Um bom exemplo disso é o Enterprise Service Bus (ESB), onde produtos ESB </a:t>
            </a:r>
            <a:r>
              <a:rPr lang="pt-BR" dirty="0" err="1" smtClean="0"/>
              <a:t>freqüentemente</a:t>
            </a:r>
            <a:r>
              <a:rPr lang="pt-BR" dirty="0" smtClean="0"/>
              <a:t> incluem formas sofisticadas de roteamento de mensagens, transformação e aplicação das regras de negócio.</a:t>
            </a:r>
          </a:p>
          <a:p>
            <a:endParaRPr lang="pt-BR" dirty="0" smtClean="0"/>
          </a:p>
          <a:p>
            <a:r>
              <a:rPr lang="pt-BR" dirty="0" smtClean="0"/>
              <a:t>A comunidade que usa os </a:t>
            </a:r>
            <a:r>
              <a:rPr lang="pt-BR" dirty="0" err="1" smtClean="0"/>
              <a:t>microsserviços</a:t>
            </a:r>
            <a:r>
              <a:rPr lang="pt-BR" dirty="0" smtClean="0"/>
              <a:t> propõe uma abordagem alternativa: </a:t>
            </a:r>
            <a:r>
              <a:rPr lang="pt-BR" dirty="0" err="1" smtClean="0"/>
              <a:t>endpoints</a:t>
            </a:r>
            <a:r>
              <a:rPr lang="pt-BR" dirty="0" smtClean="0"/>
              <a:t> inteligentes e fluxos de comunicação simples. Aplicações construídas a partir de </a:t>
            </a:r>
            <a:r>
              <a:rPr lang="pt-BR" dirty="0" err="1" smtClean="0"/>
              <a:t>microsserviços</a:t>
            </a:r>
            <a:r>
              <a:rPr lang="pt-BR" dirty="0" smtClean="0"/>
              <a:t> devem ser tão desacopladas e coesas quanto possível – elas devem possuir seu próprio domínio lógico e agir mais como um filtro de uma forma parecida com o Unix clássico – recebendo uma requisição, aplicando a lógica apropriada e produzindo uma resposta. Isso pode ser gerenciado usando protocolos REST simples ao invés de protocolos complexos como WS-</a:t>
            </a:r>
            <a:r>
              <a:rPr lang="pt-BR" dirty="0" err="1" smtClean="0"/>
              <a:t>Choreography</a:t>
            </a:r>
            <a:r>
              <a:rPr lang="pt-BR" dirty="0" smtClean="0"/>
              <a:t> ou BPEL, ou o gerenciamento através de uma ferramenta central.</a:t>
            </a:r>
          </a:p>
          <a:p>
            <a:endParaRPr lang="pt-BR" dirty="0" smtClean="0"/>
          </a:p>
          <a:p>
            <a:r>
              <a:rPr lang="pt-BR" dirty="0" smtClean="0"/>
              <a:t>Os dois protocolos mais usados são o HTTP usando </a:t>
            </a:r>
            <a:r>
              <a:rPr lang="pt-BR" dirty="0" err="1" smtClean="0"/>
              <a:t>APIs</a:t>
            </a:r>
            <a:r>
              <a:rPr lang="pt-BR" dirty="0" smtClean="0"/>
              <a:t> e um sistema de mensagens simples. A melhor definição para isso é:</a:t>
            </a:r>
          </a:p>
          <a:p>
            <a:endParaRPr lang="pt-BR" dirty="0" smtClean="0"/>
          </a:p>
          <a:p>
            <a:r>
              <a:rPr lang="pt-BR" dirty="0" smtClean="0"/>
              <a:t>&gt; "Seja feito **de** Web, não **atrás** da Web."</a:t>
            </a:r>
          </a:p>
          <a:p>
            <a:r>
              <a:rPr lang="pt-BR" dirty="0" smtClean="0"/>
              <a:t>&gt; — Ian Robinson</a:t>
            </a:r>
          </a:p>
          <a:p>
            <a:endParaRPr lang="pt-BR" dirty="0" smtClean="0"/>
          </a:p>
          <a:p>
            <a:r>
              <a:rPr lang="pt-BR" dirty="0" err="1" smtClean="0"/>
              <a:t>Microsserviços</a:t>
            </a:r>
            <a:r>
              <a:rPr lang="pt-BR" dirty="0" smtClean="0"/>
              <a:t> usam os princípios e protocolos que a Web usa (e em um contexto maior, o Unix também). </a:t>
            </a:r>
            <a:r>
              <a:rPr lang="pt-BR" dirty="0" err="1" smtClean="0"/>
              <a:t>Freqüentemente</a:t>
            </a:r>
            <a:r>
              <a:rPr lang="pt-BR" dirty="0" smtClean="0"/>
              <a:t> os recursos usados podem ser cacheados com pouco esforço pelos desenvolvedores e o time que cuida da operação.</a:t>
            </a:r>
          </a:p>
          <a:p>
            <a:endParaRPr lang="pt-BR" dirty="0" smtClean="0"/>
          </a:p>
          <a:p>
            <a:r>
              <a:rPr lang="pt-BR" dirty="0" smtClean="0"/>
              <a:t>A segunda abordagem geralmente usada é a comunicação através de um barramento de mensagens simples. A infraestrutura usada é simples (porque age somente como um roteador de mensagens), tais como o </a:t>
            </a:r>
            <a:r>
              <a:rPr lang="pt-BR" dirty="0" err="1" smtClean="0"/>
              <a:t>RabbitMQ</a:t>
            </a:r>
            <a:r>
              <a:rPr lang="pt-BR" dirty="0" smtClean="0"/>
              <a:t> ou </a:t>
            </a:r>
            <a:r>
              <a:rPr lang="pt-BR" dirty="0" err="1" smtClean="0"/>
              <a:t>ZeroMQ</a:t>
            </a:r>
            <a:r>
              <a:rPr lang="pt-BR" dirty="0" smtClean="0"/>
              <a:t> que não fazem muito mais que prover uma base de assincronismo confiável – a inteligência continua existindo nos </a:t>
            </a:r>
            <a:r>
              <a:rPr lang="pt-BR" dirty="0" err="1" smtClean="0"/>
              <a:t>endpoints</a:t>
            </a:r>
            <a:r>
              <a:rPr lang="pt-BR" dirty="0" smtClean="0"/>
              <a:t> que estão produzindo e consumindo mensagens nos serviços.</a:t>
            </a:r>
          </a:p>
          <a:p>
            <a:endParaRPr lang="pt-BR" dirty="0" smtClean="0"/>
          </a:p>
          <a:p>
            <a:r>
              <a:rPr lang="pt-BR" dirty="0" smtClean="0"/>
              <a:t>Na estrutura monolítica os componentes são executados no mesmo processo e a comunicação entre eles é feita via invocação de métodos ou chamadas de função. O maior problema em mudar de uma estrutura monolítica para de </a:t>
            </a:r>
            <a:r>
              <a:rPr lang="pt-BR" dirty="0" err="1" smtClean="0"/>
              <a:t>microsserviços</a:t>
            </a:r>
            <a:r>
              <a:rPr lang="pt-BR" dirty="0" smtClean="0"/>
              <a:t> está em mudar o padrão de comunicação. A mudança de uma comunicação nativa que usa chamadas de métodos para chamadas remotas pode precisar de muitas iterações – o que não </a:t>
            </a:r>
            <a:r>
              <a:rPr lang="pt-BR" dirty="0" err="1" smtClean="0"/>
              <a:t>performa</a:t>
            </a:r>
            <a:r>
              <a:rPr lang="pt-BR" dirty="0" smtClean="0"/>
              <a:t> bem. Na prática, você precisa substituir uma comunicação que gera muitas iterações para uma abordagem menos granular.</a:t>
            </a:r>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146</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Uma das </a:t>
            </a:r>
            <a:r>
              <a:rPr lang="pt-BR" sz="1200" b="0" kern="1200" dirty="0" err="1" smtClean="0">
                <a:solidFill>
                  <a:schemeClr val="tx1"/>
                </a:solidFill>
                <a:effectLst/>
                <a:latin typeface="+mn-lt"/>
                <a:ea typeface="+mn-ea"/>
                <a:cs typeface="+mn-cs"/>
              </a:rPr>
              <a:t>conseqüências</a:t>
            </a:r>
            <a:r>
              <a:rPr lang="pt-BR" sz="1200" b="0" kern="1200" dirty="0" smtClean="0">
                <a:solidFill>
                  <a:schemeClr val="tx1"/>
                </a:solidFill>
                <a:effectLst/>
                <a:latin typeface="+mn-lt"/>
                <a:ea typeface="+mn-ea"/>
                <a:cs typeface="+mn-cs"/>
              </a:rPr>
              <a:t> de governanças centralizadas é a tendência de padronizar tudo em uma única plataforma tecnológica. A experiência mostra que esta abordagem é limitada – nem todo problema é um prego, nem toda solução é um martelo. Nós preferimos usar a ferramenta certa para o trabalho e, embora aplicações monolíticas também possam usar diferentes linguagens, isso não é comum.</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Ao quebrar componentes monolíticos em serviços temos a escolha de como construir cada um deles de maneira diferente. Você quer usar Node.js para levantar uma página simples de relatórios? Faça. C++ é uma escolha boa para um componente real-time? Ótimo. Você quer usar diferentes bancos de dados para ajustar melhor o comportamento de um componente? Nós temos a tecnologia para fazer isso.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Claro que, porque você pode fazer algo, não signifique que você deva fazê-lo – mas particionar o seu sistema desta forma significa que você tem a opção.</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Times construindo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também preferem uma abordagem diferente aos padrões. Ao invés de usar um conjunto definido de padrões escritos em algum papel, eles preferem a </a:t>
            </a:r>
            <a:r>
              <a:rPr lang="pt-BR" sz="1200" b="0" kern="1200" dirty="0" err="1" smtClean="0">
                <a:solidFill>
                  <a:schemeClr val="tx1"/>
                </a:solidFill>
                <a:effectLst/>
                <a:latin typeface="+mn-lt"/>
                <a:ea typeface="+mn-ea"/>
                <a:cs typeface="+mn-cs"/>
              </a:rPr>
              <a:t>idéia</a:t>
            </a:r>
            <a:r>
              <a:rPr lang="pt-BR" sz="1200" b="0" kern="1200" dirty="0" smtClean="0">
                <a:solidFill>
                  <a:schemeClr val="tx1"/>
                </a:solidFill>
                <a:effectLst/>
                <a:latin typeface="+mn-lt"/>
                <a:ea typeface="+mn-ea"/>
                <a:cs typeface="+mn-cs"/>
              </a:rPr>
              <a:t> de produzir ferramentas úteis que outros desenvolvedores possam usar para resolver problemas similares aos que eles têm enfrentado. Estas ferramentas são extraídas geralmente das próprias implementações e compartilhadas com um grupo maior, algumas vezes usando modelos open </a:t>
            </a:r>
            <a:r>
              <a:rPr lang="pt-BR" sz="1200" b="0" kern="1200" dirty="0" err="1" smtClean="0">
                <a:solidFill>
                  <a:schemeClr val="tx1"/>
                </a:solidFill>
                <a:effectLst/>
                <a:latin typeface="+mn-lt"/>
                <a:ea typeface="+mn-ea"/>
                <a:cs typeface="+mn-cs"/>
              </a:rPr>
              <a:t>sources</a:t>
            </a:r>
            <a:r>
              <a:rPr lang="pt-BR" sz="1200" b="0" kern="1200" dirty="0" smtClean="0">
                <a:solidFill>
                  <a:schemeClr val="tx1"/>
                </a:solidFill>
                <a:effectLst/>
                <a:latin typeface="+mn-lt"/>
                <a:ea typeface="+mn-ea"/>
                <a:cs typeface="+mn-cs"/>
              </a:rPr>
              <a:t> públicos. Agora que </a:t>
            </a:r>
            <a:r>
              <a:rPr lang="pt-BR" sz="1200" b="0" kern="1200" dirty="0" err="1" smtClean="0">
                <a:solidFill>
                  <a:schemeClr val="tx1"/>
                </a:solidFill>
                <a:effectLst/>
                <a:latin typeface="+mn-lt"/>
                <a:ea typeface="+mn-ea"/>
                <a:cs typeface="+mn-cs"/>
              </a:rPr>
              <a:t>git</a:t>
            </a:r>
            <a:r>
              <a:rPr lang="pt-BR" sz="1200" b="0" kern="1200" dirty="0" smtClean="0">
                <a:solidFill>
                  <a:schemeClr val="tx1"/>
                </a:solidFill>
                <a:effectLst/>
                <a:latin typeface="+mn-lt"/>
                <a:ea typeface="+mn-ea"/>
                <a:cs typeface="+mn-cs"/>
              </a:rPr>
              <a:t> e </a:t>
            </a:r>
            <a:r>
              <a:rPr lang="pt-BR" sz="1200" b="0" kern="1200" dirty="0" err="1" smtClean="0">
                <a:solidFill>
                  <a:schemeClr val="tx1"/>
                </a:solidFill>
                <a:effectLst/>
                <a:latin typeface="+mn-lt"/>
                <a:ea typeface="+mn-ea"/>
                <a:cs typeface="+mn-cs"/>
              </a:rPr>
              <a:t>github</a:t>
            </a:r>
            <a:r>
              <a:rPr lang="pt-BR" sz="1200" b="0" kern="1200" dirty="0" smtClean="0">
                <a:solidFill>
                  <a:schemeClr val="tx1"/>
                </a:solidFill>
                <a:effectLst/>
                <a:latin typeface="+mn-lt"/>
                <a:ea typeface="+mn-ea"/>
                <a:cs typeface="+mn-cs"/>
              </a:rPr>
              <a:t> se tornaram o sistema de controle de versão padrão, práticas open </a:t>
            </a:r>
            <a:r>
              <a:rPr lang="pt-BR" sz="1200" b="0" kern="1200" dirty="0" err="1" smtClean="0">
                <a:solidFill>
                  <a:schemeClr val="tx1"/>
                </a:solidFill>
                <a:effectLst/>
                <a:latin typeface="+mn-lt"/>
                <a:ea typeface="+mn-ea"/>
                <a:cs typeface="+mn-cs"/>
              </a:rPr>
              <a:t>sources</a:t>
            </a:r>
            <a:r>
              <a:rPr lang="pt-BR" sz="1200" b="0" kern="1200" dirty="0" smtClean="0">
                <a:solidFill>
                  <a:schemeClr val="tx1"/>
                </a:solidFill>
                <a:effectLst/>
                <a:latin typeface="+mn-lt"/>
                <a:ea typeface="+mn-ea"/>
                <a:cs typeface="+mn-cs"/>
              </a:rPr>
              <a:t> se tornaram mais e mais comuns nas estruturas internas das empresas.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é um bom exemplo de uma organização que segue esta filosofia. Compartilhando códigos úteis e acima de tudo, testados em batalha, eles encorajam outros desenvolvedores resolverem problemas similares de forma similar e ainda deixa a porta aberta para adotar abordagens diferentes caso se queira. Bibliotecas compartilhadas tendem a focar em problemas comuns de armazenagem de dados, comunicação entre processos e, como discutiremos logo mais abaixo, automação da infraestrutura.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Para a comunidade que usa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serviços que possuem muitas responsabilidades são particularmente indesejados. Isso não significa que essa comunidade não valorize os padrões de contratos entre serviços. Pelo contrário, uma vez usando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existem muito mais contratos. O que acontece é que a comunidade está simplesmente procurando uma maneira diferente de gerenciar as responsabilidades em seus serviços. Padrões como </a:t>
            </a:r>
            <a:r>
              <a:rPr lang="pt-BR" sz="1200" b="0" kern="1200" dirty="0" err="1" smtClean="0">
                <a:solidFill>
                  <a:schemeClr val="tx1"/>
                </a:solidFill>
                <a:effectLst/>
                <a:latin typeface="+mn-lt"/>
                <a:ea typeface="+mn-ea"/>
                <a:cs typeface="+mn-cs"/>
              </a:rPr>
              <a:t>Tolerant</a:t>
            </a:r>
            <a:r>
              <a:rPr lang="pt-BR" sz="1200" b="0" kern="1200" dirty="0" smtClean="0">
                <a:solidFill>
                  <a:schemeClr val="tx1"/>
                </a:solidFill>
                <a:effectLst/>
                <a:latin typeface="+mn-lt"/>
                <a:ea typeface="+mn-ea"/>
                <a:cs typeface="+mn-cs"/>
              </a:rPr>
              <a:t> Reader e o </a:t>
            </a:r>
            <a:r>
              <a:rPr lang="pt-BR" sz="1200" b="0" kern="1200" dirty="0" err="1" smtClean="0">
                <a:solidFill>
                  <a:schemeClr val="tx1"/>
                </a:solidFill>
                <a:effectLst/>
                <a:latin typeface="+mn-lt"/>
                <a:ea typeface="+mn-ea"/>
                <a:cs typeface="+mn-cs"/>
              </a:rPr>
              <a:t>Consumer-Driven</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Contracts</a:t>
            </a:r>
            <a:r>
              <a:rPr lang="pt-BR" sz="1200" b="0" kern="1200" dirty="0" smtClean="0">
                <a:solidFill>
                  <a:schemeClr val="tx1"/>
                </a:solidFill>
                <a:effectLst/>
                <a:latin typeface="+mn-lt"/>
                <a:ea typeface="+mn-ea"/>
                <a:cs typeface="+mn-cs"/>
              </a:rPr>
              <a:t> são </a:t>
            </a:r>
            <a:r>
              <a:rPr lang="pt-BR" sz="1200" b="0" kern="1200" dirty="0" err="1" smtClean="0">
                <a:solidFill>
                  <a:schemeClr val="tx1"/>
                </a:solidFill>
                <a:effectLst/>
                <a:latin typeface="+mn-lt"/>
                <a:ea typeface="+mn-ea"/>
                <a:cs typeface="+mn-cs"/>
              </a:rPr>
              <a:t>freqüentemente</a:t>
            </a:r>
            <a:r>
              <a:rPr lang="pt-BR" sz="1200" b="0" kern="1200" dirty="0" smtClean="0">
                <a:solidFill>
                  <a:schemeClr val="tx1"/>
                </a:solidFill>
                <a:effectLst/>
                <a:latin typeface="+mn-lt"/>
                <a:ea typeface="+mn-ea"/>
                <a:cs typeface="+mn-cs"/>
              </a:rPr>
              <a:t> aplicados aos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Estes padrões de contrato entre serviços permitem que tudo se desenvolva de maneira independente. Executar o </a:t>
            </a:r>
            <a:r>
              <a:rPr lang="pt-BR" sz="1200" b="0" kern="1200" dirty="0" err="1" smtClean="0">
                <a:solidFill>
                  <a:schemeClr val="tx1"/>
                </a:solidFill>
                <a:effectLst/>
                <a:latin typeface="+mn-lt"/>
                <a:ea typeface="+mn-ea"/>
                <a:cs typeface="+mn-cs"/>
              </a:rPr>
              <a:t>pattern</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Consumer</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Driven</a:t>
            </a:r>
            <a:r>
              <a:rPr lang="pt-BR" sz="1200" b="0" kern="1200" dirty="0" smtClean="0">
                <a:solidFill>
                  <a:schemeClr val="tx1"/>
                </a:solidFill>
                <a:effectLst/>
                <a:latin typeface="+mn-lt"/>
                <a:ea typeface="+mn-ea"/>
                <a:cs typeface="+mn-cs"/>
              </a:rPr>
              <a:t> como parte da sua aplicação aumenta a confiança e permite um feedback rápido sobre o funcionamento do seus serviços. Conhecemos um time na Austrália que procura construir novos serviços usando o padrão </a:t>
            </a:r>
            <a:r>
              <a:rPr lang="pt-BR" sz="1200" b="0" kern="1200" dirty="0" err="1" smtClean="0">
                <a:solidFill>
                  <a:schemeClr val="tx1"/>
                </a:solidFill>
                <a:effectLst/>
                <a:latin typeface="+mn-lt"/>
                <a:ea typeface="+mn-ea"/>
                <a:cs typeface="+mn-cs"/>
              </a:rPr>
              <a:t>Consumer</a:t>
            </a:r>
            <a:r>
              <a:rPr lang="pt-BR" sz="1200" b="0" kern="1200" dirty="0" smtClean="0">
                <a:solidFill>
                  <a:schemeClr val="tx1"/>
                </a:solidFill>
                <a:effectLst/>
                <a:latin typeface="+mn-lt"/>
                <a:ea typeface="+mn-ea"/>
                <a:cs typeface="+mn-cs"/>
              </a:rPr>
              <a:t> </a:t>
            </a:r>
            <a:r>
              <a:rPr lang="pt-BR" sz="1200" b="0" kern="1200" dirty="0" err="1" smtClean="0">
                <a:solidFill>
                  <a:schemeClr val="tx1"/>
                </a:solidFill>
                <a:effectLst/>
                <a:latin typeface="+mn-lt"/>
                <a:ea typeface="+mn-ea"/>
                <a:cs typeface="+mn-cs"/>
              </a:rPr>
              <a:t>Driven</a:t>
            </a:r>
            <a:r>
              <a:rPr lang="pt-BR" sz="1200" b="0" kern="1200" dirty="0" smtClean="0">
                <a:solidFill>
                  <a:schemeClr val="tx1"/>
                </a:solidFill>
                <a:effectLst/>
                <a:latin typeface="+mn-lt"/>
                <a:ea typeface="+mn-ea"/>
                <a:cs typeface="+mn-cs"/>
              </a:rPr>
              <a:t>. Eles usam ferramentas simples que os permitem criar a definição de um serviço. E isto se torna parte da aplicação de maneira automática, antes mesmo que o código do serviço tenha sido sequer criado. O serviço é então construído até o ponto que o contrato venha ser satisfeito, uma forma elegante para evitar o problema de ‘YAGNI’ (é um princípio do Extreme </a:t>
            </a:r>
            <a:r>
              <a:rPr lang="pt-BR" sz="1200" b="0" kern="1200" dirty="0" err="1" smtClean="0">
                <a:solidFill>
                  <a:schemeClr val="tx1"/>
                </a:solidFill>
                <a:effectLst/>
                <a:latin typeface="+mn-lt"/>
                <a:ea typeface="+mn-ea"/>
                <a:cs typeface="+mn-cs"/>
              </a:rPr>
              <a:t>Programming</a:t>
            </a:r>
            <a:r>
              <a:rPr lang="pt-BR" sz="1200" b="0" kern="1200" dirty="0" smtClean="0">
                <a:solidFill>
                  <a:schemeClr val="tx1"/>
                </a:solidFill>
                <a:effectLst/>
                <a:latin typeface="+mn-lt"/>
                <a:ea typeface="+mn-ea"/>
                <a:cs typeface="+mn-cs"/>
              </a:rPr>
              <a:t> e uma exortação para não adicionar </a:t>
            </a:r>
            <a:r>
              <a:rPr lang="pt-BR" sz="1200" b="0" kern="1200" dirty="0" err="1" smtClean="0">
                <a:solidFill>
                  <a:schemeClr val="tx1"/>
                </a:solidFill>
                <a:effectLst/>
                <a:latin typeface="+mn-lt"/>
                <a:ea typeface="+mn-ea"/>
                <a:cs typeface="+mn-cs"/>
              </a:rPr>
              <a:t>features</a:t>
            </a:r>
            <a:r>
              <a:rPr lang="pt-BR" sz="1200" b="0" kern="1200" dirty="0" smtClean="0">
                <a:solidFill>
                  <a:schemeClr val="tx1"/>
                </a:solidFill>
                <a:effectLst/>
                <a:latin typeface="+mn-lt"/>
                <a:ea typeface="+mn-ea"/>
                <a:cs typeface="+mn-cs"/>
              </a:rPr>
              <a:t> até você saber que precisa delas) ao construir um novo software. Estas técnicas e as ferramentas criadas ao redor delas limitam a necessidade de um controle central entre os contratos ao diminuir o acoplamento entre os serviços.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Talvez o apogeu desta governança descentralizada é a cultura construa/ponha em execução popularizada pela </a:t>
            </a:r>
            <a:r>
              <a:rPr lang="pt-BR" sz="1200" b="0" kern="1200" dirty="0" err="1" smtClean="0">
                <a:solidFill>
                  <a:schemeClr val="tx1"/>
                </a:solidFill>
                <a:effectLst/>
                <a:latin typeface="+mn-lt"/>
                <a:ea typeface="+mn-ea"/>
                <a:cs typeface="+mn-cs"/>
              </a:rPr>
              <a:t>Amazon</a:t>
            </a:r>
            <a:r>
              <a:rPr lang="pt-BR" sz="1200" b="0" kern="1200" dirty="0" smtClean="0">
                <a:solidFill>
                  <a:schemeClr val="tx1"/>
                </a:solidFill>
                <a:effectLst/>
                <a:latin typeface="+mn-lt"/>
                <a:ea typeface="+mn-ea"/>
                <a:cs typeface="+mn-cs"/>
              </a:rPr>
              <a:t>. Times são responsáveis por todos os aspectos do software que eles constroem, incluindo a operação na escala 24/7. Este tipo de responsabilidade definitivamente não é uma norma, mas temos visto mais e mais companhias forçando esta tarefa para as equipes de desenvolvimento. </a:t>
            </a:r>
            <a:r>
              <a:rPr lang="pt-BR" sz="1200" b="0" kern="1200" dirty="0" err="1" smtClean="0">
                <a:solidFill>
                  <a:schemeClr val="tx1"/>
                </a:solidFill>
                <a:effectLst/>
                <a:latin typeface="+mn-lt"/>
                <a:ea typeface="+mn-ea"/>
                <a:cs typeface="+mn-cs"/>
              </a:rPr>
              <a:t>Netflix</a:t>
            </a:r>
            <a:r>
              <a:rPr lang="pt-BR" sz="1200" b="0" kern="1200" dirty="0" smtClean="0">
                <a:solidFill>
                  <a:schemeClr val="tx1"/>
                </a:solidFill>
                <a:effectLst/>
                <a:latin typeface="+mn-lt"/>
                <a:ea typeface="+mn-ea"/>
                <a:cs typeface="+mn-cs"/>
              </a:rPr>
              <a:t> é outra organização que tem adotado esta cultura. Estar acordado toda noite até as 3 horas da madrugada dando suporte a produção é certamente uma forma poderosa de incentivar o foco na qualidade ao escrever o seu código. Estas </a:t>
            </a:r>
            <a:r>
              <a:rPr lang="pt-BR" sz="1200" b="0" kern="1200" dirty="0" err="1" smtClean="0">
                <a:solidFill>
                  <a:schemeClr val="tx1"/>
                </a:solidFill>
                <a:effectLst/>
                <a:latin typeface="+mn-lt"/>
                <a:ea typeface="+mn-ea"/>
                <a:cs typeface="+mn-cs"/>
              </a:rPr>
              <a:t>idéias</a:t>
            </a:r>
            <a:r>
              <a:rPr lang="pt-BR" sz="1200" b="0" kern="1200" dirty="0" smtClean="0">
                <a:solidFill>
                  <a:schemeClr val="tx1"/>
                </a:solidFill>
                <a:effectLst/>
                <a:latin typeface="+mn-lt"/>
                <a:ea typeface="+mn-ea"/>
                <a:cs typeface="+mn-cs"/>
              </a:rPr>
              <a:t> estão o mais longe possível da forma tradicional de governança centralizada.</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147</a:t>
            </a:fld>
            <a:endParaRPr lang="pt-BR"/>
          </a:p>
        </p:txBody>
      </p:sp>
    </p:spTree>
    <p:extLst>
      <p:ext uri="{BB962C8B-B14F-4D97-AF65-F5344CB8AC3E}">
        <p14:creationId xmlns:p14="http://schemas.microsoft.com/office/powerpoint/2010/main" val="9249408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kern="1200" dirty="0" smtClean="0">
                <a:solidFill>
                  <a:schemeClr val="tx1"/>
                </a:solidFill>
                <a:effectLst/>
                <a:latin typeface="+mn-lt"/>
                <a:ea typeface="+mn-ea"/>
                <a:cs typeface="+mn-cs"/>
              </a:rPr>
              <a:t>Quando falamos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uma questão comum é se isso é simplesmente um tipo de Arquitetura Orientada a Serviços (SOA) que nós vimos uma década atrás. Existe mérito nessa dúvida, porque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é um estilo muito similar ao que os defensores do SOA pregam. O problema é que SOA significa muitas coisas diferentes, e na maior parte do tempo que vamos atrás de algo chamado "SOA", encontramos diferenças significantes ao estilo que temos descrito aqui, devido ao foco nas </a:t>
            </a:r>
            <a:r>
              <a:rPr lang="pt-BR" sz="1200" b="0" kern="1200" dirty="0" err="1" smtClean="0">
                <a:solidFill>
                  <a:schemeClr val="tx1"/>
                </a:solidFill>
                <a:effectLst/>
                <a:latin typeface="+mn-lt"/>
                <a:ea typeface="+mn-ea"/>
                <a:cs typeface="+mn-cs"/>
              </a:rPr>
              <a:t>ESBs</a:t>
            </a:r>
            <a:r>
              <a:rPr lang="pt-BR" sz="1200" b="0" kern="1200" dirty="0" smtClean="0">
                <a:solidFill>
                  <a:schemeClr val="tx1"/>
                </a:solidFill>
                <a:effectLst/>
                <a:latin typeface="+mn-lt"/>
                <a:ea typeface="+mn-ea"/>
                <a:cs typeface="+mn-cs"/>
              </a:rPr>
              <a:t> usados para integrar aplicações monolíticas.</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Temos visto muitas implementações remendadas de orientação a serviços – que vai desde a tendência em ocultar a complexidade das </a:t>
            </a:r>
            <a:r>
              <a:rPr lang="pt-BR" sz="1200" b="0" kern="1200" dirty="0" err="1" smtClean="0">
                <a:solidFill>
                  <a:schemeClr val="tx1"/>
                </a:solidFill>
                <a:effectLst/>
                <a:latin typeface="+mn-lt"/>
                <a:ea typeface="+mn-ea"/>
                <a:cs typeface="+mn-cs"/>
              </a:rPr>
              <a:t>ESBs</a:t>
            </a:r>
            <a:r>
              <a:rPr lang="pt-BR" sz="1200" b="0" kern="1200" dirty="0" smtClean="0">
                <a:solidFill>
                  <a:schemeClr val="tx1"/>
                </a:solidFill>
                <a:effectLst/>
                <a:latin typeface="+mn-lt"/>
                <a:ea typeface="+mn-ea"/>
                <a:cs typeface="+mn-cs"/>
              </a:rPr>
              <a:t> com longas e fracassadas iniciativas que custam milhões (e entregam nenhum valor) ou mesmo apresentam estruturas centralizadas que inibem ativamente mudanças, sendo algumas das vezes difícil de enxergar até que esses problemas ocorram.</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Certamente muitas das técnicas em uso pelos praticantes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cresceram das experiências de integração entre serviços feitas por desenvolvedores de grandes organizações. O padrão </a:t>
            </a:r>
            <a:r>
              <a:rPr lang="pt-BR" sz="1200" b="0" kern="1200" dirty="0" err="1" smtClean="0">
                <a:solidFill>
                  <a:schemeClr val="tx1"/>
                </a:solidFill>
                <a:effectLst/>
                <a:latin typeface="+mn-lt"/>
                <a:ea typeface="+mn-ea"/>
                <a:cs typeface="+mn-cs"/>
              </a:rPr>
              <a:t>Tolerant</a:t>
            </a:r>
            <a:r>
              <a:rPr lang="pt-BR" sz="1200" b="0" kern="1200" dirty="0" smtClean="0">
                <a:solidFill>
                  <a:schemeClr val="tx1"/>
                </a:solidFill>
                <a:effectLst/>
                <a:latin typeface="+mn-lt"/>
                <a:ea typeface="+mn-ea"/>
                <a:cs typeface="+mn-cs"/>
              </a:rPr>
              <a:t> Reader é um exemplo disso - seja o mais tolerante possível ao ler dados de um serviço, se você está consumindo um arquivo XML, use apenas os elementos de que precisa, ignore tudo o que não precisa. Iniciativas para usar a Web também contribuíram: o uso de protocolos simples é uma outra abordagem vinda destas experiências, que é uma reação contrária aos padrões centralizadores que alcançaram uma complexidade que é, francamente, de tirar o fôlego (Sempre que você precisa de uma analogia para definir outras abstrações você sabe que esta em um grande problema).</a:t>
            </a:r>
          </a:p>
          <a:p>
            <a:r>
              <a:rPr lang="pt-BR" sz="1200" b="0" kern="1200" dirty="0" smtClean="0">
                <a:solidFill>
                  <a:schemeClr val="tx1"/>
                </a:solidFill>
                <a:effectLst/>
                <a:latin typeface="+mn-lt"/>
                <a:ea typeface="+mn-ea"/>
                <a:cs typeface="+mn-cs"/>
              </a:rPr>
              <a:t/>
            </a:r>
            <a:br>
              <a:rPr lang="pt-BR" sz="1200" b="0" kern="1200" dirty="0" smtClean="0">
                <a:solidFill>
                  <a:schemeClr val="tx1"/>
                </a:solidFill>
                <a:effectLst/>
                <a:latin typeface="+mn-lt"/>
                <a:ea typeface="+mn-ea"/>
                <a:cs typeface="+mn-cs"/>
              </a:rPr>
            </a:br>
            <a:r>
              <a:rPr lang="pt-BR" sz="1200" b="0" kern="1200" dirty="0" smtClean="0">
                <a:solidFill>
                  <a:schemeClr val="tx1"/>
                </a:solidFill>
                <a:effectLst/>
                <a:latin typeface="+mn-lt"/>
                <a:ea typeface="+mn-ea"/>
                <a:cs typeface="+mn-cs"/>
              </a:rPr>
              <a:t>Estas práticas comuns do SOA tem levado a alguns defensores de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a rejeitarem a denominação de SOA completamente, embora outros considerem </a:t>
            </a:r>
            <a:r>
              <a:rPr lang="pt-BR" sz="1200" b="0" kern="1200" dirty="0" err="1" smtClean="0">
                <a:solidFill>
                  <a:schemeClr val="tx1"/>
                </a:solidFill>
                <a:effectLst/>
                <a:latin typeface="+mn-lt"/>
                <a:ea typeface="+mn-ea"/>
                <a:cs typeface="+mn-cs"/>
              </a:rPr>
              <a:t>microsserviços</a:t>
            </a:r>
            <a:r>
              <a:rPr lang="pt-BR" sz="1200" b="0" kern="1200" dirty="0" smtClean="0">
                <a:solidFill>
                  <a:schemeClr val="tx1"/>
                </a:solidFill>
                <a:effectLst/>
                <a:latin typeface="+mn-lt"/>
                <a:ea typeface="+mn-ea"/>
                <a:cs typeface="+mn-cs"/>
              </a:rPr>
              <a:t> como uma forma de SOA – talvez a orientação a serviços feita da forma certa. De qualquer forma, o fato de que SOA signifique diversas coisas diferentes nos faz pensar que é bom ter um termo que defina melhor esta forma arquitetural que estamos descrevendo.</a:t>
            </a:r>
          </a:p>
          <a:p>
            <a:endParaRPr lang="pt-BR" dirty="0"/>
          </a:p>
        </p:txBody>
      </p:sp>
      <p:sp>
        <p:nvSpPr>
          <p:cNvPr id="4" name="Espaço Reservado para Número de Slide 3"/>
          <p:cNvSpPr>
            <a:spLocks noGrp="1"/>
          </p:cNvSpPr>
          <p:nvPr>
            <p:ph type="sldNum" sz="quarter" idx="10"/>
          </p:nvPr>
        </p:nvSpPr>
        <p:spPr/>
        <p:txBody>
          <a:bodyPr/>
          <a:lstStyle/>
          <a:p>
            <a:fld id="{CC761462-66D9-4F2D-8E29-B86E350BE701}" type="slidenum">
              <a:rPr lang="pt-BR" smtClean="0"/>
              <a:t>148</a:t>
            </a:fld>
            <a:endParaRPr lang="pt-BR"/>
          </a:p>
        </p:txBody>
      </p:sp>
    </p:spTree>
    <p:extLst>
      <p:ext uri="{BB962C8B-B14F-4D97-AF65-F5344CB8AC3E}">
        <p14:creationId xmlns:p14="http://schemas.microsoft.com/office/powerpoint/2010/main" val="92494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862267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129726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258214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336888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2682538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4BD53F4A-B674-42E5-B636-F5B5441237A1}" type="datetimeFigureOut">
              <a:rPr lang="pt-BR" smtClean="0"/>
              <a:t>03/02/2019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86659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4BD53F4A-B674-42E5-B636-F5B5441237A1}" type="datetimeFigureOut">
              <a:rPr lang="pt-BR" smtClean="0"/>
              <a:t>03/02/2019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1207604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4BD53F4A-B674-42E5-B636-F5B5441237A1}" type="datetimeFigureOut">
              <a:rPr lang="pt-BR" smtClean="0"/>
              <a:t>03/02/2019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39659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BD53F4A-B674-42E5-B636-F5B5441237A1}" type="datetimeFigureOut">
              <a:rPr lang="pt-BR" smtClean="0"/>
              <a:t>03/02/2019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405689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4BD53F4A-B674-42E5-B636-F5B5441237A1}" type="datetimeFigureOut">
              <a:rPr lang="pt-BR" smtClean="0"/>
              <a:t>03/02/2019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320914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4BD53F4A-B674-42E5-B636-F5B5441237A1}" type="datetimeFigureOut">
              <a:rPr lang="pt-BR" smtClean="0"/>
              <a:t>03/02/2019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E303562-28F5-4280-8267-F15D6B039FE7}" type="slidenum">
              <a:rPr lang="pt-BR" smtClean="0"/>
              <a:t>‹nº›</a:t>
            </a:fld>
            <a:endParaRPr lang="pt-BR"/>
          </a:p>
        </p:txBody>
      </p:sp>
    </p:spTree>
    <p:extLst>
      <p:ext uri="{BB962C8B-B14F-4D97-AF65-F5344CB8AC3E}">
        <p14:creationId xmlns:p14="http://schemas.microsoft.com/office/powerpoint/2010/main" val="239693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53F4A-B674-42E5-B636-F5B5441237A1}" type="datetimeFigureOut">
              <a:rPr lang="pt-BR" smtClean="0"/>
              <a:t>03/02/2019</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03562-28F5-4280-8267-F15D6B039FE7}" type="slidenum">
              <a:rPr lang="pt-BR" smtClean="0"/>
              <a:t>‹nº›</a:t>
            </a:fld>
            <a:endParaRPr lang="pt-BR"/>
          </a:p>
        </p:txBody>
      </p:sp>
    </p:spTree>
    <p:extLst>
      <p:ext uri="{BB962C8B-B14F-4D97-AF65-F5344CB8AC3E}">
        <p14:creationId xmlns:p14="http://schemas.microsoft.com/office/powerpoint/2010/main" val="349505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localhost:8080/swagger-ui.htm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tiagolpadua" TargetMode="External"/><Relationship Id="rId3" Type="http://schemas.openxmlformats.org/officeDocument/2006/relationships/image" Target="../media/image4.png"/><Relationship Id="rId7" Type="http://schemas.openxmlformats.org/officeDocument/2006/relationships/hyperlink" Target="https://www.linkedin.com/in/tiagolpadua/"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mailto:tiagolpadua@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repo.spring.io/release/org/springframework/boot/spring-boot-cli/2.1.2.RELEASE/spring-boot-cli-2.1.2.RELEASE-bin.zip" TargetMode="External"/><Relationship Id="rId2" Type="http://schemas.openxmlformats.org/officeDocument/2006/relationships/hyperlink" Target="https://maven.apache.org/download.cgi" TargetMode="External"/><Relationship Id="rId1" Type="http://schemas.openxmlformats.org/officeDocument/2006/relationships/slideLayout" Target="../slideLayouts/slideLayout2.xml"/><Relationship Id="rId4" Type="http://schemas.openxmlformats.org/officeDocument/2006/relationships/hyperlink" Target="http://dontpad.com/tlpp/msc"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blog.restcase.com/rest-api-error-codes-10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petstore.swagger.io/#/" TargetMode="External"/><Relationship Id="rId4" Type="http://schemas.openxmlformats.org/officeDocument/2006/relationships/hyperlink" Target="https://github.com/paypal/api-standards/blob/master/api-style-guide.md"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correio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116632"/>
            <a:ext cx="9036496" cy="187281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228154" y="2564904"/>
            <a:ext cx="6651180" cy="1754326"/>
          </a:xfrm>
          <a:prstGeom prst="rect">
            <a:avLst/>
          </a:prstGeom>
          <a:noFill/>
        </p:spPr>
        <p:txBody>
          <a:bodyPr wrap="none" rtlCol="0">
            <a:spAutoFit/>
          </a:bodyPr>
          <a:lstStyle/>
          <a:p>
            <a:pPr algn="ctr"/>
            <a:r>
              <a:rPr lang="pt-BR" sz="5400" b="1" dirty="0" smtClean="0"/>
              <a:t>Design Arquitetural de</a:t>
            </a:r>
          </a:p>
          <a:p>
            <a:pPr algn="ctr"/>
            <a:r>
              <a:rPr lang="pt-BR" sz="5400" b="1" dirty="0" err="1" smtClean="0"/>
              <a:t>Microsserviços</a:t>
            </a:r>
            <a:endParaRPr lang="pt-BR" sz="5400" b="1" dirty="0"/>
          </a:p>
        </p:txBody>
      </p:sp>
      <p:pic>
        <p:nvPicPr>
          <p:cNvPr id="1029" name="Picture 5" descr="C:\Users\tiago\Downloads\logo31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344" y="5013176"/>
            <a:ext cx="6184797"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3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m para prometheu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44080"/>
            <a:ext cx="8422811" cy="292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672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Solicitação HTTP</a:t>
            </a:r>
          </a:p>
        </p:txBody>
      </p:sp>
      <p:sp>
        <p:nvSpPr>
          <p:cNvPr id="3" name="Espaço Reservado para Conteúdo 2"/>
          <p:cNvSpPr>
            <a:spLocks noGrp="1"/>
          </p:cNvSpPr>
          <p:nvPr>
            <p:ph idx="1"/>
          </p:nvPr>
        </p:nvSpPr>
        <p:spPr/>
        <p:txBody>
          <a:bodyPr>
            <a:normAutofit/>
          </a:bodyPr>
          <a:lstStyle/>
          <a:p>
            <a:endParaRPr lang="pt-BR" sz="2800" dirty="0" smtClean="0"/>
          </a:p>
          <a:p>
            <a:endParaRPr lang="pt-BR" sz="2800" dirty="0" smtClean="0"/>
          </a:p>
          <a:p>
            <a:r>
              <a:rPr lang="pt-BR" sz="2800" dirty="0" smtClean="0"/>
              <a:t>Método </a:t>
            </a:r>
            <a:r>
              <a:rPr lang="pt-BR" sz="2800" dirty="0"/>
              <a:t>HTTP para identificar o que o destinatário </a:t>
            </a:r>
            <a:r>
              <a:rPr lang="pt-BR" sz="2800" dirty="0" smtClean="0"/>
              <a:t>deve </a:t>
            </a:r>
            <a:r>
              <a:rPr lang="pt-BR" sz="2800" dirty="0"/>
              <a:t>fazer com a </a:t>
            </a:r>
            <a:r>
              <a:rPr lang="pt-BR" sz="2800" dirty="0" smtClean="0"/>
              <a:t>mensagem;</a:t>
            </a:r>
          </a:p>
          <a:p>
            <a:endParaRPr lang="pt-BR" sz="2800" dirty="0"/>
          </a:p>
          <a:p>
            <a:r>
              <a:rPr lang="pt-BR" sz="2800" dirty="0" smtClean="0"/>
              <a:t>Dados </a:t>
            </a:r>
            <a:r>
              <a:rPr lang="pt-BR" sz="2800" dirty="0"/>
              <a:t>que estão no </a:t>
            </a:r>
            <a:r>
              <a:rPr lang="pt-BR" sz="2800" dirty="0" smtClean="0"/>
              <a:t>cabeçalho;</a:t>
            </a:r>
          </a:p>
          <a:p>
            <a:endParaRPr lang="pt-BR" sz="2800" dirty="0"/>
          </a:p>
          <a:p>
            <a:r>
              <a:rPr lang="pt-BR" sz="2800" dirty="0"/>
              <a:t> O corpo da </a:t>
            </a:r>
            <a:r>
              <a:rPr lang="pt-BR" sz="2800" dirty="0" smtClean="0"/>
              <a:t>entidade;</a:t>
            </a:r>
          </a:p>
        </p:txBody>
      </p:sp>
    </p:spTree>
    <p:extLst>
      <p:ext uri="{BB962C8B-B14F-4D97-AF65-F5344CB8AC3E}">
        <p14:creationId xmlns:p14="http://schemas.microsoft.com/office/powerpoint/2010/main" val="613576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Resposta </a:t>
            </a:r>
            <a:r>
              <a:rPr lang="pt-BR" dirty="0"/>
              <a:t>HTTP</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endParaRPr lang="pt-BR" sz="2800" dirty="0" smtClean="0"/>
          </a:p>
          <a:p>
            <a:r>
              <a:rPr lang="pt-BR" sz="2800" dirty="0" smtClean="0"/>
              <a:t>Código </a:t>
            </a:r>
            <a:r>
              <a:rPr lang="pt-BR" sz="2800" dirty="0"/>
              <a:t>de resposta </a:t>
            </a:r>
            <a:r>
              <a:rPr lang="pt-BR" sz="2800" dirty="0" smtClean="0"/>
              <a:t>HTTP;</a:t>
            </a:r>
          </a:p>
          <a:p>
            <a:endParaRPr lang="pt-BR" sz="2800" dirty="0"/>
          </a:p>
          <a:p>
            <a:r>
              <a:rPr lang="pt-BR" sz="2800" dirty="0" smtClean="0"/>
              <a:t>Dados </a:t>
            </a:r>
            <a:r>
              <a:rPr lang="pt-BR" sz="2800" dirty="0"/>
              <a:t>que estão no </a:t>
            </a:r>
            <a:r>
              <a:rPr lang="pt-BR" sz="2800" dirty="0" smtClean="0"/>
              <a:t>cabeçalhos;</a:t>
            </a:r>
            <a:endParaRPr lang="pt-BR" sz="2800" dirty="0"/>
          </a:p>
          <a:p>
            <a:endParaRPr lang="pt-BR" sz="2800" dirty="0"/>
          </a:p>
          <a:p>
            <a:r>
              <a:rPr lang="pt-BR" sz="2800" dirty="0"/>
              <a:t>O corpo da </a:t>
            </a:r>
            <a:r>
              <a:rPr lang="pt-BR" sz="2800" dirty="0" smtClean="0"/>
              <a:t>entidade;</a:t>
            </a:r>
            <a:endParaRPr lang="pt-BR" sz="2800" dirty="0"/>
          </a:p>
        </p:txBody>
      </p:sp>
    </p:spTree>
    <p:extLst>
      <p:ext uri="{BB962C8B-B14F-4D97-AF65-F5344CB8AC3E}">
        <p14:creationId xmlns:p14="http://schemas.microsoft.com/office/powerpoint/2010/main" val="2341734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Mensagem binária</a:t>
            </a:r>
          </a:p>
        </p:txBody>
      </p:sp>
      <p:sp>
        <p:nvSpPr>
          <p:cNvPr id="3" name="Espaço Reservado para Conteúdo 2"/>
          <p:cNvSpPr>
            <a:spLocks noGrp="1"/>
          </p:cNvSpPr>
          <p:nvPr>
            <p:ph idx="1"/>
          </p:nvPr>
        </p:nvSpPr>
        <p:spPr/>
        <p:txBody>
          <a:bodyPr>
            <a:normAutofit lnSpcReduction="10000"/>
          </a:bodyPr>
          <a:lstStyle/>
          <a:p>
            <a:endParaRPr lang="pt-BR" sz="2800" dirty="0" smtClean="0"/>
          </a:p>
          <a:p>
            <a:endParaRPr lang="pt-BR" sz="2800" dirty="0"/>
          </a:p>
          <a:p>
            <a:r>
              <a:rPr lang="pt-BR" sz="2800" dirty="0" smtClean="0"/>
              <a:t>Permite </a:t>
            </a:r>
            <a:r>
              <a:rPr lang="pt-BR" sz="2800" dirty="0"/>
              <a:t>uma resposta em tempo de execução mais </a:t>
            </a:r>
            <a:r>
              <a:rPr lang="pt-BR" sz="2800" dirty="0" smtClean="0"/>
              <a:t>rápida;</a:t>
            </a:r>
          </a:p>
          <a:p>
            <a:endParaRPr lang="pt-BR" sz="2800" dirty="0"/>
          </a:p>
          <a:p>
            <a:r>
              <a:rPr lang="pt-BR" sz="2800" dirty="0"/>
              <a:t>Evita a necessidade de manter arquivos de </a:t>
            </a:r>
            <a:r>
              <a:rPr lang="pt-BR" sz="2800" dirty="0" smtClean="0"/>
              <a:t>configuração;</a:t>
            </a:r>
            <a:endParaRPr lang="pt-BR" sz="2800" dirty="0"/>
          </a:p>
          <a:p>
            <a:endParaRPr lang="pt-BR" sz="2800" dirty="0" smtClean="0"/>
          </a:p>
          <a:p>
            <a:r>
              <a:rPr lang="pt-BR" sz="2800" dirty="0"/>
              <a:t>Evita a necessidade de aprender as tecnologias relacionadas aos serviços da </a:t>
            </a:r>
            <a:r>
              <a:rPr lang="pt-BR" sz="2800" dirty="0" smtClean="0"/>
              <a:t>Web;</a:t>
            </a:r>
            <a:endParaRPr lang="pt-BR" sz="2800" dirty="0"/>
          </a:p>
          <a:p>
            <a:endParaRPr lang="pt-BR" sz="2800" dirty="0" smtClean="0"/>
          </a:p>
        </p:txBody>
      </p:sp>
    </p:spTree>
    <p:extLst>
      <p:ext uri="{BB962C8B-B14F-4D97-AF65-F5344CB8AC3E}">
        <p14:creationId xmlns:p14="http://schemas.microsoft.com/office/powerpoint/2010/main" val="13270739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 SOA nos </a:t>
            </a:r>
            <a:r>
              <a:rPr lang="pt-BR" dirty="0" smtClean="0"/>
              <a:t>negócios</a:t>
            </a:r>
          </a:p>
        </p:txBody>
      </p:sp>
      <p:sp>
        <p:nvSpPr>
          <p:cNvPr id="3" name="Espaço Reservado para Conteúdo 2"/>
          <p:cNvSpPr>
            <a:spLocks noGrp="1"/>
          </p:cNvSpPr>
          <p:nvPr>
            <p:ph idx="1"/>
          </p:nvPr>
        </p:nvSpPr>
        <p:spPr/>
        <p:txBody>
          <a:bodyPr>
            <a:normAutofit lnSpcReduction="10000"/>
          </a:bodyPr>
          <a:lstStyle/>
          <a:p>
            <a:endParaRPr lang="pt-BR" sz="2800" dirty="0" smtClean="0"/>
          </a:p>
          <a:p>
            <a:r>
              <a:rPr lang="pt-BR" sz="2800" dirty="0" smtClean="0"/>
              <a:t>Empresa </a:t>
            </a:r>
            <a:r>
              <a:rPr lang="pt-BR" sz="2800" dirty="0"/>
              <a:t>pode responder a mudanças comerciais ou tecnológicas mais rapidamente e com menos </a:t>
            </a:r>
            <a:r>
              <a:rPr lang="pt-BR" sz="2800" dirty="0" smtClean="0"/>
              <a:t>gastos;</a:t>
            </a:r>
          </a:p>
          <a:p>
            <a:endParaRPr lang="pt-BR" sz="2800" dirty="0"/>
          </a:p>
          <a:p>
            <a:r>
              <a:rPr lang="pt-BR" sz="2800" dirty="0" smtClean="0"/>
              <a:t>Serviços </a:t>
            </a:r>
            <a:r>
              <a:rPr lang="pt-BR" sz="2800" dirty="0"/>
              <a:t>de baixa </a:t>
            </a:r>
            <a:r>
              <a:rPr lang="pt-BR" sz="2800" dirty="0" smtClean="0"/>
              <a:t>granularidade;</a:t>
            </a:r>
          </a:p>
          <a:p>
            <a:endParaRPr lang="pt-BR" sz="2800" dirty="0"/>
          </a:p>
          <a:p>
            <a:r>
              <a:rPr lang="pt-BR" sz="2800" dirty="0" smtClean="0"/>
              <a:t>Maior </a:t>
            </a:r>
            <a:r>
              <a:rPr lang="pt-BR" sz="2800" dirty="0"/>
              <a:t>probabilidade de </a:t>
            </a:r>
            <a:r>
              <a:rPr lang="pt-BR" sz="2800" dirty="0" smtClean="0"/>
              <a:t>reutilização;</a:t>
            </a:r>
          </a:p>
          <a:p>
            <a:endParaRPr lang="pt-BR" sz="2800" dirty="0"/>
          </a:p>
          <a:p>
            <a:r>
              <a:rPr lang="pt-BR" sz="2800" dirty="0"/>
              <a:t>P</a:t>
            </a:r>
            <a:r>
              <a:rPr lang="pt-BR" sz="2800" dirty="0" smtClean="0"/>
              <a:t>rocessos </a:t>
            </a:r>
            <a:r>
              <a:rPr lang="pt-BR" sz="2800" dirty="0"/>
              <a:t>de negócios e os dados mais </a:t>
            </a:r>
            <a:r>
              <a:rPr lang="pt-BR" sz="2800" dirty="0" smtClean="0"/>
              <a:t>disponíveis;</a:t>
            </a:r>
          </a:p>
        </p:txBody>
      </p:sp>
    </p:spTree>
    <p:extLst>
      <p:ext uri="{BB962C8B-B14F-4D97-AF65-F5344CB8AC3E}">
        <p14:creationId xmlns:p14="http://schemas.microsoft.com/office/powerpoint/2010/main" val="2082540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Microsserviços</a:t>
            </a:r>
            <a:endParaRPr lang="pt-BR" dirty="0" smtClean="0"/>
          </a:p>
        </p:txBody>
      </p:sp>
      <p:sp>
        <p:nvSpPr>
          <p:cNvPr id="3" name="Espaço Reservado para Conteúdo 2"/>
          <p:cNvSpPr>
            <a:spLocks noGrp="1"/>
          </p:cNvSpPr>
          <p:nvPr>
            <p:ph idx="1"/>
          </p:nvPr>
        </p:nvSpPr>
        <p:spPr/>
        <p:txBody>
          <a:bodyPr>
            <a:normAutofit/>
          </a:bodyPr>
          <a:lstStyle/>
          <a:p>
            <a:endParaRPr lang="pt-BR" sz="2800" dirty="0" smtClean="0"/>
          </a:p>
          <a:p>
            <a:r>
              <a:rPr lang="pt-BR" sz="2800" dirty="0" smtClean="0"/>
              <a:t>Semelhante </a:t>
            </a:r>
            <a:r>
              <a:rPr lang="pt-BR" sz="2800" dirty="0"/>
              <a:t>ao da arquitetura orientada para serviços (SOA</a:t>
            </a:r>
            <a:r>
              <a:rPr lang="pt-BR" sz="2800" dirty="0" smtClean="0"/>
              <a:t>);</a:t>
            </a:r>
          </a:p>
          <a:p>
            <a:endParaRPr lang="pt-BR" sz="2800" dirty="0"/>
          </a:p>
          <a:p>
            <a:r>
              <a:rPr lang="pt-BR" sz="2800" dirty="0" smtClean="0"/>
              <a:t>Arquitetura não monolítica;</a:t>
            </a:r>
          </a:p>
          <a:p>
            <a:endParaRPr lang="pt-BR" sz="2800" dirty="0"/>
          </a:p>
          <a:p>
            <a:r>
              <a:rPr lang="pt-BR" sz="2800" dirty="0" smtClean="0"/>
              <a:t>Arquitetura </a:t>
            </a:r>
            <a:r>
              <a:rPr lang="pt-BR" sz="2800" dirty="0"/>
              <a:t>orientada a </a:t>
            </a:r>
            <a:r>
              <a:rPr lang="pt-BR" sz="2800" dirty="0" smtClean="0"/>
              <a:t>serviço - ESB</a:t>
            </a:r>
          </a:p>
        </p:txBody>
      </p:sp>
    </p:spTree>
    <p:extLst>
      <p:ext uri="{BB962C8B-B14F-4D97-AF65-F5344CB8AC3E}">
        <p14:creationId xmlns:p14="http://schemas.microsoft.com/office/powerpoint/2010/main" val="1007296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Microsserviços</a:t>
            </a:r>
            <a:r>
              <a:rPr lang="pt-BR" dirty="0" smtClean="0"/>
              <a:t> </a:t>
            </a:r>
            <a:r>
              <a:rPr lang="pt-BR" dirty="0" err="1" smtClean="0"/>
              <a:t>vs</a:t>
            </a:r>
            <a:r>
              <a:rPr lang="pt-BR" dirty="0" smtClean="0"/>
              <a:t> SOA</a:t>
            </a:r>
          </a:p>
        </p:txBody>
      </p:sp>
      <p:sp>
        <p:nvSpPr>
          <p:cNvPr id="3" name="Espaço Reservado para Conteúdo 2"/>
          <p:cNvSpPr>
            <a:spLocks noGrp="1"/>
          </p:cNvSpPr>
          <p:nvPr>
            <p:ph idx="1"/>
          </p:nvPr>
        </p:nvSpPr>
        <p:spPr/>
        <p:txBody>
          <a:bodyPr>
            <a:normAutofit/>
          </a:bodyPr>
          <a:lstStyle/>
          <a:p>
            <a:endParaRPr lang="pt-BR" sz="2800" dirty="0" smtClean="0"/>
          </a:p>
          <a:p>
            <a:r>
              <a:rPr lang="pt-BR" sz="2800" dirty="0" err="1" smtClean="0"/>
              <a:t>Microsserviços</a:t>
            </a:r>
            <a:r>
              <a:rPr lang="pt-BR" sz="2800" dirty="0" smtClean="0"/>
              <a:t> </a:t>
            </a:r>
            <a:r>
              <a:rPr lang="pt-BR" sz="2800" dirty="0"/>
              <a:t>podem se </a:t>
            </a:r>
            <a:r>
              <a:rPr lang="pt-BR" sz="2800" dirty="0" smtClean="0"/>
              <a:t>comunicam, sem </a:t>
            </a:r>
            <a:r>
              <a:rPr lang="pt-BR" sz="2800" dirty="0"/>
              <a:t>monitoração de </a:t>
            </a:r>
            <a:r>
              <a:rPr lang="pt-BR" sz="2800" dirty="0" smtClean="0"/>
              <a:t>estado;</a:t>
            </a:r>
          </a:p>
          <a:p>
            <a:endParaRPr lang="pt-BR" sz="2800" dirty="0"/>
          </a:p>
          <a:p>
            <a:r>
              <a:rPr lang="pt-BR" sz="2800" dirty="0" err="1" smtClean="0"/>
              <a:t>Multi</a:t>
            </a:r>
            <a:r>
              <a:rPr lang="pt-BR" sz="2800" dirty="0" smtClean="0"/>
              <a:t> tecnologia;</a:t>
            </a:r>
          </a:p>
          <a:p>
            <a:endParaRPr lang="pt-BR" sz="2800" dirty="0"/>
          </a:p>
          <a:p>
            <a:r>
              <a:rPr lang="pt-BR" sz="2800" dirty="0" err="1" smtClean="0"/>
              <a:t>Containerização</a:t>
            </a:r>
            <a:r>
              <a:rPr lang="pt-BR" sz="2800" dirty="0" smtClean="0"/>
              <a:t>;</a:t>
            </a:r>
          </a:p>
        </p:txBody>
      </p:sp>
    </p:spTree>
    <p:extLst>
      <p:ext uri="{BB962C8B-B14F-4D97-AF65-F5344CB8AC3E}">
        <p14:creationId xmlns:p14="http://schemas.microsoft.com/office/powerpoint/2010/main" val="24949577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Fatores </a:t>
            </a:r>
            <a:r>
              <a:rPr lang="pt-BR" dirty="0" smtClean="0"/>
              <a:t>Sucesso </a:t>
            </a:r>
            <a:r>
              <a:rPr lang="pt-BR" dirty="0"/>
              <a:t>para </a:t>
            </a:r>
            <a:r>
              <a:rPr lang="pt-BR" dirty="0" err="1" smtClean="0"/>
              <a:t>Microsserviços</a:t>
            </a:r>
            <a:endParaRPr lang="pt-BR" dirty="0" smtClean="0"/>
          </a:p>
        </p:txBody>
      </p:sp>
      <p:sp>
        <p:nvSpPr>
          <p:cNvPr id="3" name="Espaço Reservado para Conteúdo 2"/>
          <p:cNvSpPr>
            <a:spLocks noGrp="1"/>
          </p:cNvSpPr>
          <p:nvPr>
            <p:ph idx="1"/>
          </p:nvPr>
        </p:nvSpPr>
        <p:spPr/>
        <p:txBody>
          <a:bodyPr>
            <a:normAutofit/>
          </a:bodyPr>
          <a:lstStyle/>
          <a:p>
            <a:endParaRPr lang="pt-BR" sz="2800" dirty="0" smtClean="0"/>
          </a:p>
          <a:p>
            <a:r>
              <a:rPr lang="pt-BR" sz="2800" dirty="0" smtClean="0"/>
              <a:t>Mudanças tecnológicas;</a:t>
            </a:r>
          </a:p>
          <a:p>
            <a:endParaRPr lang="pt-BR" sz="2800" dirty="0" smtClean="0"/>
          </a:p>
          <a:p>
            <a:r>
              <a:rPr lang="pt-BR" sz="2800" dirty="0" smtClean="0"/>
              <a:t>Mudanças organizacionais/culturais;</a:t>
            </a:r>
          </a:p>
          <a:p>
            <a:endParaRPr lang="pt-BR" sz="2800" dirty="0" smtClean="0"/>
          </a:p>
          <a:p>
            <a:r>
              <a:rPr lang="pt-BR" sz="2800" dirty="0" smtClean="0"/>
              <a:t>Complexidade e eficiência;</a:t>
            </a:r>
          </a:p>
        </p:txBody>
      </p:sp>
    </p:spTree>
    <p:extLst>
      <p:ext uri="{BB962C8B-B14F-4D97-AF65-F5344CB8AC3E}">
        <p14:creationId xmlns:p14="http://schemas.microsoft.com/office/powerpoint/2010/main" val="4123809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Desafios</a:t>
            </a:r>
          </a:p>
        </p:txBody>
      </p:sp>
      <p:sp>
        <p:nvSpPr>
          <p:cNvPr id="3" name="Espaço Reservado para Conteúdo 2"/>
          <p:cNvSpPr>
            <a:spLocks noGrp="1"/>
          </p:cNvSpPr>
          <p:nvPr>
            <p:ph idx="1"/>
          </p:nvPr>
        </p:nvSpPr>
        <p:spPr/>
        <p:txBody>
          <a:bodyPr>
            <a:normAutofit/>
          </a:bodyPr>
          <a:lstStyle/>
          <a:p>
            <a:r>
              <a:rPr lang="pt-BR" sz="2800" dirty="0" smtClean="0"/>
              <a:t>Compilação;</a:t>
            </a:r>
          </a:p>
          <a:p>
            <a:r>
              <a:rPr lang="pt-BR" sz="2800" dirty="0" smtClean="0"/>
              <a:t>Testes;</a:t>
            </a:r>
          </a:p>
          <a:p>
            <a:r>
              <a:rPr lang="pt-BR" sz="2800" dirty="0"/>
              <a:t>Controle de </a:t>
            </a:r>
            <a:r>
              <a:rPr lang="pt-BR" sz="2800" dirty="0" smtClean="0"/>
              <a:t>versão;</a:t>
            </a:r>
          </a:p>
          <a:p>
            <a:r>
              <a:rPr lang="pt-BR" sz="2800" dirty="0" smtClean="0"/>
              <a:t>Implantação;</a:t>
            </a:r>
          </a:p>
          <a:p>
            <a:r>
              <a:rPr lang="pt-BR" sz="2800" dirty="0"/>
              <a:t>Geração de </a:t>
            </a:r>
            <a:r>
              <a:rPr lang="pt-BR" sz="2800" dirty="0" smtClean="0"/>
              <a:t>logs;</a:t>
            </a:r>
          </a:p>
          <a:p>
            <a:r>
              <a:rPr lang="pt-BR" sz="2800" dirty="0" smtClean="0"/>
              <a:t>Monitoramento;</a:t>
            </a:r>
          </a:p>
          <a:p>
            <a:r>
              <a:rPr lang="pt-BR" sz="2800" dirty="0" smtClean="0"/>
              <a:t>Depuração;</a:t>
            </a:r>
          </a:p>
          <a:p>
            <a:r>
              <a:rPr lang="pt-BR" sz="2800" dirty="0" smtClean="0"/>
              <a:t>Conectividade;</a:t>
            </a:r>
          </a:p>
        </p:txBody>
      </p:sp>
    </p:spTree>
    <p:extLst>
      <p:ext uri="{BB962C8B-B14F-4D97-AF65-F5344CB8AC3E}">
        <p14:creationId xmlns:p14="http://schemas.microsoft.com/office/powerpoint/2010/main" val="32939377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git\gitbook-treinamento-microservices\assets\microservi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36565"/>
            <a:ext cx="6768752" cy="648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305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132856"/>
            <a:ext cx="8229600" cy="1143000"/>
          </a:xfrm>
        </p:spPr>
        <p:txBody>
          <a:bodyPr>
            <a:normAutofit/>
          </a:bodyPr>
          <a:lstStyle/>
          <a:p>
            <a:r>
              <a:rPr lang="pt-BR" b="1" dirty="0" smtClean="0"/>
              <a:t>Adicionando Suporte ao </a:t>
            </a:r>
            <a:r>
              <a:rPr lang="pt-BR" b="1" dirty="0" err="1" smtClean="0"/>
              <a:t>Swagger</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Prática Opcional</a:t>
            </a:r>
            <a:endParaRPr lang="pt-BR" dirty="0"/>
          </a:p>
        </p:txBody>
      </p:sp>
      <p:pic>
        <p:nvPicPr>
          <p:cNvPr id="3074" name="Picture 2" descr="Resultado de imagem para swag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4077072"/>
            <a:ext cx="657225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8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m para grafan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20" y="-387424"/>
            <a:ext cx="7620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446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Ajuste no pom.xml</a:t>
            </a:r>
            <a:endParaRPr lang="pt-BR" dirty="0"/>
          </a:p>
        </p:txBody>
      </p:sp>
      <p:sp>
        <p:nvSpPr>
          <p:cNvPr id="3" name="Espaço Reservado para Conteúdo 2"/>
          <p:cNvSpPr>
            <a:spLocks noGrp="1"/>
          </p:cNvSpPr>
          <p:nvPr>
            <p:ph idx="1"/>
          </p:nvPr>
        </p:nvSpPr>
        <p:spPr>
          <a:xfrm>
            <a:off x="-1548680" y="1700808"/>
            <a:ext cx="12313368" cy="4525963"/>
          </a:xfrm>
        </p:spPr>
        <p:txBody>
          <a:bodyPr>
            <a:noAutofit/>
          </a:bodyPr>
          <a:lstStyle/>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dependency</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groupId</a:t>
            </a:r>
            <a:r>
              <a:rPr lang="pt-BR" sz="2000" dirty="0">
                <a:latin typeface="Courier New" panose="02070309020205020404" pitchFamily="49" charset="0"/>
                <a:cs typeface="Courier New" panose="02070309020205020404" pitchFamily="49" charset="0"/>
              </a:rPr>
              <a:t>&gt;</a:t>
            </a:r>
            <a:r>
              <a:rPr lang="pt-BR" sz="2000" dirty="0" err="1">
                <a:latin typeface="Courier New" panose="02070309020205020404" pitchFamily="49" charset="0"/>
                <a:cs typeface="Courier New" panose="02070309020205020404" pitchFamily="49" charset="0"/>
              </a:rPr>
              <a:t>io.springfox</a:t>
            </a:r>
            <a:r>
              <a:rPr lang="pt-BR" sz="2000" dirty="0">
                <a:latin typeface="Courier New" panose="02070309020205020404" pitchFamily="49" charset="0"/>
                <a:cs typeface="Courier New" panose="02070309020205020404" pitchFamily="49" charset="0"/>
              </a:rPr>
              <a:t>&lt;/</a:t>
            </a:r>
            <a:r>
              <a:rPr lang="pt-BR" sz="2000" dirty="0" err="1">
                <a:latin typeface="Courier New" panose="02070309020205020404" pitchFamily="49" charset="0"/>
                <a:cs typeface="Courier New" panose="02070309020205020404" pitchFamily="49" charset="0"/>
              </a:rPr>
              <a:t>groupId</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artifactId</a:t>
            </a:r>
            <a:r>
              <a:rPr lang="pt-BR" sz="2000" dirty="0">
                <a:latin typeface="Courier New" panose="02070309020205020404" pitchFamily="49" charset="0"/>
                <a:cs typeface="Courier New" panose="02070309020205020404" pitchFamily="49" charset="0"/>
              </a:rPr>
              <a:t>&gt;springfox-swagger2&lt;/</a:t>
            </a:r>
            <a:r>
              <a:rPr lang="pt-BR" sz="2000" dirty="0" err="1">
                <a:latin typeface="Courier New" panose="02070309020205020404" pitchFamily="49" charset="0"/>
                <a:cs typeface="Courier New" panose="02070309020205020404" pitchFamily="49" charset="0"/>
              </a:rPr>
              <a:t>artifactId</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version</a:t>
            </a:r>
            <a:r>
              <a:rPr lang="pt-BR" sz="2000" dirty="0">
                <a:latin typeface="Courier New" panose="02070309020205020404" pitchFamily="49" charset="0"/>
                <a:cs typeface="Courier New" panose="02070309020205020404" pitchFamily="49" charset="0"/>
              </a:rPr>
              <a:t>&gt;2.9.2&lt;/</a:t>
            </a:r>
            <a:r>
              <a:rPr lang="pt-BR" sz="2000" dirty="0" err="1">
                <a:latin typeface="Courier New" panose="02070309020205020404" pitchFamily="49" charset="0"/>
                <a:cs typeface="Courier New" panose="02070309020205020404" pitchFamily="49" charset="0"/>
              </a:rPr>
              <a:t>version</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dependency</a:t>
            </a:r>
            <a:r>
              <a:rPr lang="pt-BR" sz="2000" dirty="0">
                <a:latin typeface="Courier New" panose="02070309020205020404" pitchFamily="49" charset="0"/>
                <a:cs typeface="Courier New" panose="02070309020205020404" pitchFamily="49" charset="0"/>
              </a:rPr>
              <a:t>&gt;</a:t>
            </a:r>
          </a:p>
          <a:p>
            <a:pPr marL="0" indent="0">
              <a:buNone/>
            </a:pPr>
            <a:endParaRPr lang="pt-BR" sz="2000" dirty="0">
              <a:latin typeface="Courier New" panose="02070309020205020404" pitchFamily="49" charset="0"/>
              <a:cs typeface="Courier New" panose="02070309020205020404" pitchFamily="49" charset="0"/>
            </a:endParaRP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dependency</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groupId</a:t>
            </a:r>
            <a:r>
              <a:rPr lang="pt-BR" sz="2000" dirty="0">
                <a:latin typeface="Courier New" panose="02070309020205020404" pitchFamily="49" charset="0"/>
                <a:cs typeface="Courier New" panose="02070309020205020404" pitchFamily="49" charset="0"/>
              </a:rPr>
              <a:t>&gt;</a:t>
            </a:r>
            <a:r>
              <a:rPr lang="pt-BR" sz="2000" dirty="0" err="1">
                <a:latin typeface="Courier New" panose="02070309020205020404" pitchFamily="49" charset="0"/>
                <a:cs typeface="Courier New" panose="02070309020205020404" pitchFamily="49" charset="0"/>
              </a:rPr>
              <a:t>io.springfox</a:t>
            </a:r>
            <a:r>
              <a:rPr lang="pt-BR" sz="2000" dirty="0">
                <a:latin typeface="Courier New" panose="02070309020205020404" pitchFamily="49" charset="0"/>
                <a:cs typeface="Courier New" panose="02070309020205020404" pitchFamily="49" charset="0"/>
              </a:rPr>
              <a:t>&lt;/</a:t>
            </a:r>
            <a:r>
              <a:rPr lang="pt-BR" sz="2000" dirty="0" err="1">
                <a:latin typeface="Courier New" panose="02070309020205020404" pitchFamily="49" charset="0"/>
                <a:cs typeface="Courier New" panose="02070309020205020404" pitchFamily="49" charset="0"/>
              </a:rPr>
              <a:t>groupId</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artifactId</a:t>
            </a:r>
            <a:r>
              <a:rPr lang="pt-BR" sz="2000" dirty="0">
                <a:latin typeface="Courier New" panose="02070309020205020404" pitchFamily="49" charset="0"/>
                <a:cs typeface="Courier New" panose="02070309020205020404" pitchFamily="49" charset="0"/>
              </a:rPr>
              <a:t>&gt;</a:t>
            </a:r>
            <a:r>
              <a:rPr lang="pt-BR" sz="2000" dirty="0" err="1">
                <a:latin typeface="Courier New" panose="02070309020205020404" pitchFamily="49" charset="0"/>
                <a:cs typeface="Courier New" panose="02070309020205020404" pitchFamily="49" charset="0"/>
              </a:rPr>
              <a:t>springfox</a:t>
            </a:r>
            <a:r>
              <a:rPr lang="pt-BR" sz="2000" dirty="0">
                <a:latin typeface="Courier New" panose="02070309020205020404" pitchFamily="49" charset="0"/>
                <a:cs typeface="Courier New" panose="02070309020205020404" pitchFamily="49" charset="0"/>
              </a:rPr>
              <a:t>-</a:t>
            </a:r>
            <a:r>
              <a:rPr lang="pt-BR" sz="2000" dirty="0" err="1">
                <a:latin typeface="Courier New" panose="02070309020205020404" pitchFamily="49" charset="0"/>
                <a:cs typeface="Courier New" panose="02070309020205020404" pitchFamily="49" charset="0"/>
              </a:rPr>
              <a:t>swagger</a:t>
            </a:r>
            <a:r>
              <a:rPr lang="pt-BR" sz="2000" dirty="0">
                <a:latin typeface="Courier New" panose="02070309020205020404" pitchFamily="49" charset="0"/>
                <a:cs typeface="Courier New" panose="02070309020205020404" pitchFamily="49" charset="0"/>
              </a:rPr>
              <a:t>-ui&lt;/</a:t>
            </a:r>
            <a:r>
              <a:rPr lang="pt-BR" sz="2000" dirty="0" err="1">
                <a:latin typeface="Courier New" panose="02070309020205020404" pitchFamily="49" charset="0"/>
                <a:cs typeface="Courier New" panose="02070309020205020404" pitchFamily="49" charset="0"/>
              </a:rPr>
              <a:t>artifactId</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version</a:t>
            </a:r>
            <a:r>
              <a:rPr lang="pt-BR" sz="2000" dirty="0">
                <a:latin typeface="Courier New" panose="02070309020205020404" pitchFamily="49" charset="0"/>
                <a:cs typeface="Courier New" panose="02070309020205020404" pitchFamily="49" charset="0"/>
              </a:rPr>
              <a:t>&gt;2.9.2&lt;/</a:t>
            </a:r>
            <a:r>
              <a:rPr lang="pt-BR" sz="2000" dirty="0" err="1">
                <a:latin typeface="Courier New" panose="02070309020205020404" pitchFamily="49" charset="0"/>
                <a:cs typeface="Courier New" panose="02070309020205020404" pitchFamily="49" charset="0"/>
              </a:rPr>
              <a:t>version</a:t>
            </a:r>
            <a:r>
              <a:rPr lang="pt-BR" sz="2000" dirty="0">
                <a:latin typeface="Courier New" panose="02070309020205020404" pitchFamily="49" charset="0"/>
                <a:cs typeface="Courier New" panose="02070309020205020404" pitchFamily="49" charset="0"/>
              </a:rPr>
              <a:t>&gt;</a:t>
            </a:r>
          </a:p>
          <a:p>
            <a:pPr marL="0" indent="0">
              <a:buNone/>
            </a:pPr>
            <a:r>
              <a:rPr lang="pt-BR" sz="2000" dirty="0">
                <a:latin typeface="Courier New" panose="02070309020205020404" pitchFamily="49" charset="0"/>
                <a:cs typeface="Courier New" panose="02070309020205020404" pitchFamily="49" charset="0"/>
              </a:rPr>
              <a:t>		&lt;/</a:t>
            </a:r>
            <a:r>
              <a:rPr lang="pt-BR" sz="2000" dirty="0" err="1">
                <a:latin typeface="Courier New" panose="02070309020205020404" pitchFamily="49" charset="0"/>
                <a:cs typeface="Courier New" panose="02070309020205020404" pitchFamily="49" charset="0"/>
              </a:rPr>
              <a:t>dependency</a:t>
            </a:r>
            <a:r>
              <a:rPr lang="pt-BR" sz="20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5204868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Criação do </a:t>
            </a:r>
            <a:r>
              <a:rPr lang="pt-BR" dirty="0" smtClean="0"/>
              <a:t>SwaggerConfig.java</a:t>
            </a:r>
            <a:endParaRPr lang="pt-BR" dirty="0"/>
          </a:p>
        </p:txBody>
      </p:sp>
      <p:sp>
        <p:nvSpPr>
          <p:cNvPr id="3" name="Espaço Reservado para Conteúdo 2"/>
          <p:cNvSpPr>
            <a:spLocks noGrp="1"/>
          </p:cNvSpPr>
          <p:nvPr>
            <p:ph idx="1"/>
          </p:nvPr>
        </p:nvSpPr>
        <p:spPr>
          <a:xfrm>
            <a:off x="323528" y="1124744"/>
            <a:ext cx="8424936" cy="6264696"/>
          </a:xfrm>
        </p:spPr>
        <p:txBody>
          <a:bodyPr>
            <a:noAutofit/>
          </a:bodyPr>
          <a:lstStyle/>
          <a:p>
            <a:pPr marL="0" indent="0">
              <a:buNone/>
            </a:pPr>
            <a:r>
              <a:rPr lang="pt-BR" sz="1400" dirty="0" err="1">
                <a:latin typeface="Courier New" panose="02070309020205020404" pitchFamily="49" charset="0"/>
                <a:cs typeface="Courier New" panose="02070309020205020404" pitchFamily="49" charset="0"/>
              </a:rPr>
              <a:t>package</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com.acme.livroservice</a:t>
            </a:r>
            <a:r>
              <a:rPr lang="pt-BR" sz="1400" dirty="0">
                <a:latin typeface="Courier New" panose="02070309020205020404" pitchFamily="49" charset="0"/>
                <a:cs typeface="Courier New" panose="02070309020205020404" pitchFamily="49" charset="0"/>
              </a:rPr>
              <a:t>;</a:t>
            </a:r>
          </a:p>
          <a:p>
            <a:pPr marL="0" indent="0">
              <a:buNone/>
            </a:pPr>
            <a:endParaRPr lang="pt-BR" sz="1400" dirty="0">
              <a:latin typeface="Courier New" panose="02070309020205020404" pitchFamily="49" charset="0"/>
              <a:cs typeface="Courier New" panose="02070309020205020404" pitchFamily="49" charset="0"/>
            </a:endParaRP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org.springframework.context.annotation.Bean</a:t>
            </a:r>
            <a:r>
              <a:rPr lang="pt-BR" sz="1400" dirty="0">
                <a:latin typeface="Courier New" panose="02070309020205020404" pitchFamily="49" charset="0"/>
                <a:cs typeface="Courier New" panose="02070309020205020404" pitchFamily="49" charset="0"/>
              </a:rPr>
              <a:t>;</a:t>
            </a: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org.springframework.context.annotation.Configuration</a:t>
            </a:r>
            <a:r>
              <a:rPr lang="pt-BR" sz="1400" dirty="0" smtClean="0">
                <a:latin typeface="Courier New" panose="02070309020205020404" pitchFamily="49" charset="0"/>
                <a:cs typeface="Courier New" panose="02070309020205020404" pitchFamily="49" charset="0"/>
              </a:rPr>
              <a:t>;</a:t>
            </a:r>
            <a:endParaRPr lang="pt-BR" sz="1400" dirty="0">
              <a:latin typeface="Courier New" panose="02070309020205020404" pitchFamily="49" charset="0"/>
              <a:cs typeface="Courier New" panose="02070309020205020404" pitchFamily="49" charset="0"/>
            </a:endParaRP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springfox.documentation.builders.PathSelectors</a:t>
            </a:r>
            <a:r>
              <a:rPr lang="pt-BR" sz="1400" dirty="0">
                <a:latin typeface="Courier New" panose="02070309020205020404" pitchFamily="49" charset="0"/>
                <a:cs typeface="Courier New" panose="02070309020205020404" pitchFamily="49" charset="0"/>
              </a:rPr>
              <a:t>;</a:t>
            </a: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springfox.documentation.builders.RequestHandlerSelectors</a:t>
            </a:r>
            <a:r>
              <a:rPr lang="pt-BR" sz="1400" dirty="0">
                <a:latin typeface="Courier New" panose="02070309020205020404" pitchFamily="49" charset="0"/>
                <a:cs typeface="Courier New" panose="02070309020205020404" pitchFamily="49" charset="0"/>
              </a:rPr>
              <a:t>;</a:t>
            </a: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springfox.documentation.spi.DocumentationType</a:t>
            </a:r>
            <a:r>
              <a:rPr lang="pt-BR" sz="1400" dirty="0">
                <a:latin typeface="Courier New" panose="02070309020205020404" pitchFamily="49" charset="0"/>
                <a:cs typeface="Courier New" panose="02070309020205020404" pitchFamily="49" charset="0"/>
              </a:rPr>
              <a:t>;</a:t>
            </a: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springfox.documentation.spring.web.plugins.Docket</a:t>
            </a:r>
            <a:r>
              <a:rPr lang="pt-BR" sz="1400" dirty="0">
                <a:latin typeface="Courier New" panose="02070309020205020404" pitchFamily="49" charset="0"/>
                <a:cs typeface="Courier New" panose="02070309020205020404" pitchFamily="49" charset="0"/>
              </a:rPr>
              <a:t>;</a:t>
            </a:r>
          </a:p>
          <a:p>
            <a:pPr marL="0" indent="0">
              <a:buNone/>
            </a:pPr>
            <a:r>
              <a:rPr lang="pt-BR" sz="1400" dirty="0" err="1">
                <a:latin typeface="Courier New" panose="02070309020205020404" pitchFamily="49" charset="0"/>
                <a:cs typeface="Courier New" panose="02070309020205020404" pitchFamily="49" charset="0"/>
              </a:rPr>
              <a:t>import</a:t>
            </a:r>
            <a:r>
              <a:rPr lang="pt-BR" sz="1400" dirty="0">
                <a:latin typeface="Courier New" panose="02070309020205020404" pitchFamily="49" charset="0"/>
                <a:cs typeface="Courier New" panose="02070309020205020404" pitchFamily="49" charset="0"/>
              </a:rPr>
              <a:t> springfox.documentation.swagger2.annotations.EnableSwagger2;</a:t>
            </a:r>
          </a:p>
          <a:p>
            <a:pPr marL="0" indent="0">
              <a:buNone/>
            </a:pPr>
            <a:endParaRPr lang="pt-BR" sz="1400" dirty="0">
              <a:latin typeface="Courier New" panose="02070309020205020404" pitchFamily="49" charset="0"/>
              <a:cs typeface="Courier New" panose="02070309020205020404" pitchFamily="49" charset="0"/>
            </a:endParaRPr>
          </a:p>
          <a:p>
            <a:pPr marL="0" indent="0">
              <a:buNone/>
            </a:pPr>
            <a:r>
              <a:rPr lang="pt-BR" sz="1400" dirty="0">
                <a:latin typeface="Courier New" panose="02070309020205020404" pitchFamily="49" charset="0"/>
                <a:cs typeface="Courier New" panose="02070309020205020404" pitchFamily="49" charset="0"/>
              </a:rPr>
              <a:t>@</a:t>
            </a:r>
            <a:r>
              <a:rPr lang="pt-BR" sz="1400" dirty="0" err="1">
                <a:latin typeface="Courier New" panose="02070309020205020404" pitchFamily="49" charset="0"/>
                <a:cs typeface="Courier New" panose="02070309020205020404" pitchFamily="49" charset="0"/>
              </a:rPr>
              <a:t>Configuration</a:t>
            </a:r>
            <a:endParaRPr lang="pt-BR" sz="1400" dirty="0">
              <a:latin typeface="Courier New" panose="02070309020205020404" pitchFamily="49" charset="0"/>
              <a:cs typeface="Courier New" panose="02070309020205020404" pitchFamily="49" charset="0"/>
            </a:endParaRPr>
          </a:p>
          <a:p>
            <a:pPr marL="0" indent="0">
              <a:buNone/>
            </a:pPr>
            <a:r>
              <a:rPr lang="pt-BR" sz="1400" dirty="0">
                <a:latin typeface="Courier New" panose="02070309020205020404" pitchFamily="49" charset="0"/>
                <a:cs typeface="Courier New" panose="02070309020205020404" pitchFamily="49" charset="0"/>
              </a:rPr>
              <a:t>@EnableSwagger2</a:t>
            </a:r>
          </a:p>
          <a:p>
            <a:pPr marL="0" indent="0">
              <a:buNone/>
            </a:pPr>
            <a:r>
              <a:rPr lang="pt-BR" sz="1400" dirty="0" err="1">
                <a:latin typeface="Courier New" panose="02070309020205020404" pitchFamily="49" charset="0"/>
                <a:cs typeface="Courier New" panose="02070309020205020404" pitchFamily="49" charset="0"/>
              </a:rPr>
              <a:t>public</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class</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SwaggerConfig</a:t>
            </a:r>
            <a:r>
              <a:rPr lang="pt-BR" sz="1400" dirty="0">
                <a:latin typeface="Courier New" panose="02070309020205020404" pitchFamily="49" charset="0"/>
                <a:cs typeface="Courier New" panose="02070309020205020404" pitchFamily="49" charset="0"/>
              </a:rPr>
              <a:t> {                                    </a:t>
            </a: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Bean</a:t>
            </a:r>
            <a:endParaRPr lang="pt-BR" sz="1400" dirty="0">
              <a:latin typeface="Courier New" panose="02070309020205020404" pitchFamily="49" charset="0"/>
              <a:cs typeface="Courier New" panose="02070309020205020404" pitchFamily="49" charset="0"/>
            </a:endParaRP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public</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Docket</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api</a:t>
            </a:r>
            <a:r>
              <a:rPr lang="pt-BR" sz="1400" dirty="0">
                <a:latin typeface="Courier New" panose="02070309020205020404" pitchFamily="49" charset="0"/>
                <a:cs typeface="Courier New" panose="02070309020205020404" pitchFamily="49" charset="0"/>
              </a:rPr>
              <a:t>() { </a:t>
            </a: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return</a:t>
            </a:r>
            <a:r>
              <a:rPr lang="pt-BR" sz="1400" dirty="0">
                <a:latin typeface="Courier New" panose="02070309020205020404" pitchFamily="49" charset="0"/>
                <a:cs typeface="Courier New" panose="02070309020205020404" pitchFamily="49" charset="0"/>
              </a:rPr>
              <a:t> new </a:t>
            </a:r>
            <a:r>
              <a:rPr lang="pt-BR" sz="1400" dirty="0" err="1">
                <a:latin typeface="Courier New" panose="02070309020205020404" pitchFamily="49" charset="0"/>
                <a:cs typeface="Courier New" panose="02070309020205020404" pitchFamily="49" charset="0"/>
              </a:rPr>
              <a:t>Docket</a:t>
            </a:r>
            <a:r>
              <a:rPr lang="pt-BR" sz="1400" dirty="0">
                <a:latin typeface="Courier New" panose="02070309020205020404" pitchFamily="49" charset="0"/>
                <a:cs typeface="Courier New" panose="02070309020205020404" pitchFamily="49" charset="0"/>
              </a:rPr>
              <a:t>(DocumentationType.SWAGGER_2)  </a:t>
            </a: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select</a:t>
            </a:r>
            <a:r>
              <a:rPr lang="pt-BR" sz="1400" dirty="0">
                <a:latin typeface="Courier New" panose="02070309020205020404" pitchFamily="49" charset="0"/>
                <a:cs typeface="Courier New" panose="02070309020205020404" pitchFamily="49" charset="0"/>
              </a:rPr>
              <a:t>()                                  </a:t>
            </a: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apis</a:t>
            </a:r>
            <a:r>
              <a:rPr lang="pt-BR" sz="1400" dirty="0">
                <a:latin typeface="Courier New" panose="02070309020205020404" pitchFamily="49" charset="0"/>
                <a:cs typeface="Courier New" panose="02070309020205020404" pitchFamily="49" charset="0"/>
              </a:rPr>
              <a:t>(</a:t>
            </a:r>
            <a:r>
              <a:rPr lang="pt-BR" sz="1400" dirty="0" err="1">
                <a:latin typeface="Courier New" panose="02070309020205020404" pitchFamily="49" charset="0"/>
                <a:cs typeface="Courier New" panose="02070309020205020404" pitchFamily="49" charset="0"/>
              </a:rPr>
              <a:t>RequestHandlerSelectors.any</a:t>
            </a:r>
            <a:r>
              <a:rPr lang="pt-BR" sz="1400" dirty="0">
                <a:latin typeface="Courier New" panose="02070309020205020404" pitchFamily="49" charset="0"/>
                <a:cs typeface="Courier New" panose="02070309020205020404" pitchFamily="49" charset="0"/>
              </a:rPr>
              <a:t>())              </a:t>
            </a:r>
          </a:p>
          <a:p>
            <a:pPr marL="0" indent="0">
              <a:buNone/>
            </a:pPr>
            <a:r>
              <a:rPr lang="pt-BR" sz="1400" dirty="0">
                <a:latin typeface="Courier New" panose="02070309020205020404" pitchFamily="49" charset="0"/>
                <a:cs typeface="Courier New" panose="02070309020205020404" pitchFamily="49" charset="0"/>
              </a:rPr>
              <a:t>          .paths(</a:t>
            </a:r>
            <a:r>
              <a:rPr lang="pt-BR" sz="1400" dirty="0" err="1">
                <a:latin typeface="Courier New" panose="02070309020205020404" pitchFamily="49" charset="0"/>
                <a:cs typeface="Courier New" panose="02070309020205020404" pitchFamily="49" charset="0"/>
              </a:rPr>
              <a:t>PathSelectors.any</a:t>
            </a:r>
            <a:r>
              <a:rPr lang="pt-BR" sz="1400" dirty="0">
                <a:latin typeface="Courier New" panose="02070309020205020404" pitchFamily="49" charset="0"/>
                <a:cs typeface="Courier New" panose="02070309020205020404" pitchFamily="49" charset="0"/>
              </a:rPr>
              <a:t>())                          </a:t>
            </a:r>
          </a:p>
          <a:p>
            <a:pPr marL="0" indent="0">
              <a:buNone/>
            </a:pPr>
            <a:r>
              <a:rPr lang="pt-BR" sz="1400" dirty="0">
                <a:latin typeface="Courier New" panose="02070309020205020404" pitchFamily="49" charset="0"/>
                <a:cs typeface="Courier New" panose="02070309020205020404" pitchFamily="49" charset="0"/>
              </a:rPr>
              <a:t>          .build();                                           </a:t>
            </a:r>
          </a:p>
          <a:p>
            <a:pPr marL="0" indent="0">
              <a:buNone/>
            </a:pPr>
            <a:r>
              <a:rPr lang="pt-BR" sz="1400" dirty="0">
                <a:latin typeface="Courier New" panose="02070309020205020404" pitchFamily="49" charset="0"/>
                <a:cs typeface="Courier New" panose="02070309020205020404" pitchFamily="49" charset="0"/>
              </a:rPr>
              <a:t>    }</a:t>
            </a:r>
          </a:p>
          <a:p>
            <a:pPr marL="0" indent="0">
              <a:buNone/>
            </a:pPr>
            <a:r>
              <a:rPr lang="pt-B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37081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80928"/>
            <a:ext cx="8229600" cy="1143000"/>
          </a:xfrm>
        </p:spPr>
        <p:txBody>
          <a:bodyPr>
            <a:normAutofit fontScale="90000"/>
          </a:bodyPr>
          <a:lstStyle/>
          <a:p>
            <a:pPr algn="l"/>
            <a:r>
              <a:rPr lang="pt-BR" dirty="0">
                <a:latin typeface="+mn-lt"/>
                <a:hlinkClick r:id="rId2"/>
              </a:rPr>
              <a:t>http://</a:t>
            </a:r>
            <a:r>
              <a:rPr lang="pt-BR" dirty="0" smtClean="0">
                <a:latin typeface="+mn-lt"/>
                <a:hlinkClick r:id="rId2"/>
              </a:rPr>
              <a:t>localhost:8080/v2/api-docs</a:t>
            </a:r>
            <a:br>
              <a:rPr lang="pt-BR" dirty="0" smtClean="0">
                <a:latin typeface="+mn-lt"/>
                <a:hlinkClick r:id="rId2"/>
              </a:rPr>
            </a:br>
            <a:r>
              <a:rPr lang="pt-BR" dirty="0">
                <a:latin typeface="+mn-lt"/>
                <a:hlinkClick r:id="rId2"/>
              </a:rPr>
              <a:t/>
            </a:r>
            <a:br>
              <a:rPr lang="pt-BR" dirty="0">
                <a:latin typeface="+mn-lt"/>
                <a:hlinkClick r:id="rId2"/>
              </a:rPr>
            </a:br>
            <a:r>
              <a:rPr lang="pt-BR" dirty="0">
                <a:latin typeface="+mn-lt"/>
                <a:hlinkClick r:id="rId2"/>
              </a:rPr>
              <a:t>http://</a:t>
            </a:r>
            <a:r>
              <a:rPr lang="pt-BR" dirty="0" smtClean="0">
                <a:latin typeface="+mn-lt"/>
                <a:hlinkClick r:id="rId2"/>
              </a:rPr>
              <a:t>localhost:8080/swagger-ui.html</a:t>
            </a:r>
            <a:endParaRPr lang="pt-BR" dirty="0">
              <a:latin typeface="+mn-lt"/>
            </a:endParaRPr>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smtClean="0"/>
              <a:t>Swagger</a:t>
            </a:r>
            <a:endParaRPr lang="pt-BR" dirty="0"/>
          </a:p>
        </p:txBody>
      </p:sp>
    </p:spTree>
    <p:extLst>
      <p:ext uri="{BB962C8B-B14F-4D97-AF65-F5344CB8AC3E}">
        <p14:creationId xmlns:p14="http://schemas.microsoft.com/office/powerpoint/2010/main" val="3546937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91775" cy="750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1893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m para rabbitm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844824"/>
            <a:ext cx="8314254"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7204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Características</a:t>
            </a:r>
          </a:p>
        </p:txBody>
      </p:sp>
      <p:sp>
        <p:nvSpPr>
          <p:cNvPr id="3" name="Espaço Reservado para Conteúdo 2"/>
          <p:cNvSpPr>
            <a:spLocks noGrp="1"/>
          </p:cNvSpPr>
          <p:nvPr>
            <p:ph idx="1"/>
          </p:nvPr>
        </p:nvSpPr>
        <p:spPr/>
        <p:txBody>
          <a:bodyPr>
            <a:normAutofit/>
          </a:bodyPr>
          <a:lstStyle/>
          <a:p>
            <a:endParaRPr lang="pt-BR" sz="2800" dirty="0" smtClean="0"/>
          </a:p>
          <a:p>
            <a:r>
              <a:rPr lang="pt-BR" sz="2800" dirty="0" smtClean="0"/>
              <a:t>É </a:t>
            </a:r>
            <a:r>
              <a:rPr lang="pt-BR" sz="2800" dirty="0"/>
              <a:t>desenvolvido em </a:t>
            </a:r>
            <a:r>
              <a:rPr lang="pt-BR" sz="2800" dirty="0" err="1"/>
              <a:t>Erlang</a:t>
            </a:r>
            <a:r>
              <a:rPr lang="pt-BR" sz="2800" dirty="0" smtClean="0"/>
              <a:t>;</a:t>
            </a:r>
          </a:p>
          <a:p>
            <a:endParaRPr lang="pt-BR" sz="2800" dirty="0"/>
          </a:p>
          <a:p>
            <a:r>
              <a:rPr lang="pt-BR" sz="2800" dirty="0" smtClean="0"/>
              <a:t>Rápido </a:t>
            </a:r>
            <a:r>
              <a:rPr lang="pt-BR" sz="2800" dirty="0"/>
              <a:t>e confiável</a:t>
            </a:r>
            <a:r>
              <a:rPr lang="pt-BR" sz="2800" dirty="0" smtClean="0"/>
              <a:t>;</a:t>
            </a:r>
          </a:p>
          <a:p>
            <a:endParaRPr lang="pt-BR" sz="2800" dirty="0"/>
          </a:p>
          <a:p>
            <a:r>
              <a:rPr lang="pt-BR" sz="2800" dirty="0" smtClean="0"/>
              <a:t>Compatível </a:t>
            </a:r>
            <a:r>
              <a:rPr lang="pt-BR" sz="2800" dirty="0"/>
              <a:t>com os principais sistemas operacionais</a:t>
            </a:r>
            <a:r>
              <a:rPr lang="pt-BR" sz="2800" dirty="0" smtClean="0"/>
              <a:t>;</a:t>
            </a:r>
          </a:p>
          <a:p>
            <a:endParaRPr lang="pt-BR" sz="2800" dirty="0"/>
          </a:p>
          <a:p>
            <a:r>
              <a:rPr lang="pt-BR" sz="2800" dirty="0" smtClean="0"/>
              <a:t>Suporta </a:t>
            </a:r>
            <a:r>
              <a:rPr lang="pt-BR" sz="2800" dirty="0"/>
              <a:t>diversas plataformas de </a:t>
            </a:r>
            <a:r>
              <a:rPr lang="pt-BR" sz="2800" dirty="0" smtClean="0"/>
              <a:t>desenvolvimento;</a:t>
            </a:r>
          </a:p>
        </p:txBody>
      </p:sp>
    </p:spTree>
    <p:extLst>
      <p:ext uri="{BB962C8B-B14F-4D97-AF65-F5344CB8AC3E}">
        <p14:creationId xmlns:p14="http://schemas.microsoft.com/office/powerpoint/2010/main" val="199175341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TmA6flkGzB1yc1xK6lGbJZ0YYqO__39trLIPxM62VUjsr09wClmbv9mT3WX4F0cuDssmkiHkekWR6AvXY0iVScuksmLxyM27FaJGYbgPezCIjRs-l8Ct3MfuUU3bRbpfWT6dhVB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8439193"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7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o AMQP 0-9-1?</a:t>
            </a:r>
            <a:endParaRPr lang="pt-BR" dirty="0" smtClean="0"/>
          </a:p>
        </p:txBody>
      </p:sp>
      <p:sp>
        <p:nvSpPr>
          <p:cNvPr id="3" name="Espaço Reservado para Conteúdo 2"/>
          <p:cNvSpPr>
            <a:spLocks noGrp="1"/>
          </p:cNvSpPr>
          <p:nvPr>
            <p:ph idx="1"/>
          </p:nvPr>
        </p:nvSpPr>
        <p:spPr/>
        <p:txBody>
          <a:bodyPr>
            <a:normAutofit/>
          </a:bodyPr>
          <a:lstStyle/>
          <a:p>
            <a:pPr marL="0" indent="0" algn="ctr">
              <a:buNone/>
            </a:pPr>
            <a:endParaRPr lang="pt-BR" sz="2800" dirty="0" smtClean="0"/>
          </a:p>
          <a:p>
            <a:pPr marL="0" indent="0" algn="ctr">
              <a:buNone/>
            </a:pPr>
            <a:endParaRPr lang="pt-BR" sz="2800" dirty="0"/>
          </a:p>
          <a:p>
            <a:pPr marL="0" indent="0" algn="ctr">
              <a:buNone/>
            </a:pPr>
            <a:endParaRPr lang="pt-BR" sz="2800" dirty="0"/>
          </a:p>
          <a:p>
            <a:pPr marL="0" indent="0" algn="ctr">
              <a:buNone/>
            </a:pPr>
            <a:r>
              <a:rPr lang="pt-BR" sz="2800" dirty="0" smtClean="0"/>
              <a:t>É </a:t>
            </a:r>
            <a:r>
              <a:rPr lang="pt-BR" sz="2800" dirty="0"/>
              <a:t>um protocolo de mensagens que permite que aplicativos clientes se comuniquem com </a:t>
            </a:r>
            <a:r>
              <a:rPr lang="pt-BR" sz="2800" dirty="0" err="1"/>
              <a:t>brokers</a:t>
            </a:r>
            <a:r>
              <a:rPr lang="pt-BR" sz="2800" dirty="0"/>
              <a:t> de mensagens.</a:t>
            </a:r>
            <a:endParaRPr lang="pt-BR" sz="2800" dirty="0" smtClean="0"/>
          </a:p>
        </p:txBody>
      </p:sp>
    </p:spTree>
    <p:extLst>
      <p:ext uri="{BB962C8B-B14F-4D97-AF65-F5344CB8AC3E}">
        <p14:creationId xmlns:p14="http://schemas.microsoft.com/office/powerpoint/2010/main" val="1857667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papel dos </a:t>
            </a:r>
            <a:r>
              <a:rPr lang="pt-BR" dirty="0" err="1"/>
              <a:t>brokers</a:t>
            </a:r>
            <a:endParaRPr lang="pt-BR" dirty="0" smtClean="0"/>
          </a:p>
        </p:txBody>
      </p:sp>
      <p:sp>
        <p:nvSpPr>
          <p:cNvPr id="3" name="Espaço Reservado para Conteúdo 2"/>
          <p:cNvSpPr>
            <a:spLocks noGrp="1"/>
          </p:cNvSpPr>
          <p:nvPr>
            <p:ph idx="1"/>
          </p:nvPr>
        </p:nvSpPr>
        <p:spPr/>
        <p:txBody>
          <a:bodyPr>
            <a:normAutofit/>
          </a:bodyPr>
          <a:lstStyle/>
          <a:p>
            <a:endParaRPr lang="pt-BR" sz="2800" dirty="0" smtClean="0"/>
          </a:p>
          <a:p>
            <a:endParaRPr lang="pt-BR" sz="2800" dirty="0"/>
          </a:p>
          <a:p>
            <a:endParaRPr lang="pt-BR" sz="2800" dirty="0" smtClean="0"/>
          </a:p>
          <a:p>
            <a:r>
              <a:rPr lang="pt-BR" sz="2800" dirty="0" smtClean="0"/>
              <a:t>Recebem </a:t>
            </a:r>
            <a:r>
              <a:rPr lang="pt-BR" sz="2800" dirty="0"/>
              <a:t>mensagens de </a:t>
            </a:r>
            <a:r>
              <a:rPr lang="pt-BR" sz="2800" i="1" dirty="0" err="1" smtClean="0"/>
              <a:t>publishers</a:t>
            </a:r>
            <a:endParaRPr lang="pt-BR" sz="2800" i="1" dirty="0" smtClean="0"/>
          </a:p>
          <a:p>
            <a:endParaRPr lang="pt-BR" sz="2800" dirty="0"/>
          </a:p>
          <a:p>
            <a:r>
              <a:rPr lang="pt-BR" sz="2800" dirty="0" smtClean="0"/>
              <a:t>Encaminham </a:t>
            </a:r>
            <a:r>
              <a:rPr lang="pt-BR" sz="2800" dirty="0"/>
              <a:t>aos </a:t>
            </a:r>
            <a:r>
              <a:rPr lang="pt-BR" sz="2800" i="1" dirty="0" err="1" smtClean="0"/>
              <a:t>consumers</a:t>
            </a:r>
            <a:endParaRPr lang="pt-BR" sz="2800" i="1" dirty="0" smtClean="0"/>
          </a:p>
        </p:txBody>
      </p:sp>
    </p:spTree>
    <p:extLst>
      <p:ext uri="{BB962C8B-B14F-4D97-AF65-F5344CB8AC3E}">
        <p14:creationId xmlns:p14="http://schemas.microsoft.com/office/powerpoint/2010/main" val="29079119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modelo AMQP 0-9-1</a:t>
            </a:r>
            <a:endParaRPr lang="pt-BR" dirty="0" smtClean="0"/>
          </a:p>
        </p:txBody>
      </p:sp>
      <p:pic>
        <p:nvPicPr>
          <p:cNvPr id="4098" name="Picture 2" descr="E:\git\gitbook-treinamento-microservices\assets\02-hello-world-example-rou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27696"/>
            <a:ext cx="8888413"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8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m para hystri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4" y="925488"/>
            <a:ext cx="8880921" cy="499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09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modelo AMQP 0-9-1</a:t>
            </a:r>
            <a:endParaRPr lang="pt-BR" dirty="0" smtClean="0"/>
          </a:p>
        </p:txBody>
      </p:sp>
      <p:sp>
        <p:nvSpPr>
          <p:cNvPr id="3" name="CaixaDeTexto 2"/>
          <p:cNvSpPr txBox="1"/>
          <p:nvPr/>
        </p:nvSpPr>
        <p:spPr>
          <a:xfrm>
            <a:off x="611560" y="1700808"/>
            <a:ext cx="7992888" cy="3416320"/>
          </a:xfrm>
          <a:prstGeom prst="rect">
            <a:avLst/>
          </a:prstGeom>
          <a:noFill/>
        </p:spPr>
        <p:txBody>
          <a:bodyPr wrap="square" rtlCol="0">
            <a:spAutoFit/>
          </a:bodyPr>
          <a:lstStyle/>
          <a:p>
            <a:pPr marL="457200" indent="-457200">
              <a:buFont typeface="Arial" panose="020B0604020202020204" pitchFamily="34" charset="0"/>
              <a:buChar char="•"/>
            </a:pPr>
            <a:endParaRPr lang="pt-BR" sz="3600" dirty="0" smtClean="0"/>
          </a:p>
          <a:p>
            <a:pPr marL="457200" indent="-457200">
              <a:buFont typeface="Arial" panose="020B0604020202020204" pitchFamily="34" charset="0"/>
              <a:buChar char="•"/>
            </a:pPr>
            <a:endParaRPr lang="pt-BR" sz="3600" dirty="0" smtClean="0"/>
          </a:p>
          <a:p>
            <a:pPr marL="457200" indent="-457200">
              <a:buFont typeface="Arial" panose="020B0604020202020204" pitchFamily="34" charset="0"/>
              <a:buChar char="•"/>
            </a:pPr>
            <a:r>
              <a:rPr lang="pt-BR" sz="3600" dirty="0" err="1" smtClean="0"/>
              <a:t>Acknowledgements</a:t>
            </a:r>
            <a:endParaRPr lang="pt-BR" sz="3600" dirty="0" smtClean="0"/>
          </a:p>
          <a:p>
            <a:pPr marL="457200" indent="-457200">
              <a:buFont typeface="Arial" panose="020B0604020202020204" pitchFamily="34" charset="0"/>
              <a:buChar char="•"/>
            </a:pPr>
            <a:endParaRPr lang="pt-BR" sz="3600" dirty="0" smtClean="0"/>
          </a:p>
          <a:p>
            <a:pPr marL="457200" indent="-457200">
              <a:buFont typeface="Arial" panose="020B0604020202020204" pitchFamily="34" charset="0"/>
              <a:buChar char="•"/>
            </a:pPr>
            <a:endParaRPr lang="pt-BR" sz="3600" dirty="0"/>
          </a:p>
          <a:p>
            <a:pPr marL="457200" indent="-457200">
              <a:buFont typeface="Arial" panose="020B0604020202020204" pitchFamily="34" charset="0"/>
              <a:buChar char="•"/>
            </a:pPr>
            <a:r>
              <a:rPr lang="pt-BR" sz="3600" dirty="0"/>
              <a:t>F</a:t>
            </a:r>
            <a:r>
              <a:rPr lang="pt-BR" sz="3600" dirty="0" smtClean="0"/>
              <a:t>ila </a:t>
            </a:r>
            <a:r>
              <a:rPr lang="pt-BR" sz="3600" dirty="0"/>
              <a:t>de </a:t>
            </a:r>
            <a:r>
              <a:rPr lang="pt-BR" sz="3600" dirty="0" smtClean="0"/>
              <a:t>devoluções</a:t>
            </a:r>
            <a:endParaRPr lang="pt-BR" sz="3600" dirty="0"/>
          </a:p>
        </p:txBody>
      </p:sp>
    </p:spTree>
    <p:extLst>
      <p:ext uri="{BB962C8B-B14F-4D97-AF65-F5344CB8AC3E}">
        <p14:creationId xmlns:p14="http://schemas.microsoft.com/office/powerpoint/2010/main" val="18231185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AMQP </a:t>
            </a:r>
            <a:r>
              <a:rPr lang="pt-BR" dirty="0" smtClean="0"/>
              <a:t>é programável</a:t>
            </a:r>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endParaRPr lang="pt-BR" sz="2800" dirty="0"/>
          </a:p>
          <a:p>
            <a:pPr marL="0" indent="0">
              <a:buNone/>
            </a:pPr>
            <a:endParaRPr lang="pt-BR" sz="2800" dirty="0" smtClean="0"/>
          </a:p>
          <a:p>
            <a:pPr marL="0" indent="0" algn="ctr">
              <a:buNone/>
            </a:pPr>
            <a:r>
              <a:rPr lang="pt-BR" sz="2800" dirty="0" smtClean="0"/>
              <a:t>As </a:t>
            </a:r>
            <a:r>
              <a:rPr lang="pt-BR" sz="2800" dirty="0"/>
              <a:t>entidades e os esquemas de roteamento </a:t>
            </a:r>
            <a:r>
              <a:rPr lang="pt-BR" sz="2800" dirty="0" smtClean="0"/>
              <a:t>são </a:t>
            </a:r>
            <a:r>
              <a:rPr lang="pt-BR" sz="2800" dirty="0"/>
              <a:t>definidos </a:t>
            </a:r>
            <a:r>
              <a:rPr lang="pt-BR" sz="2800" dirty="0" smtClean="0"/>
              <a:t>pelos </a:t>
            </a:r>
            <a:r>
              <a:rPr lang="pt-BR" sz="2800" dirty="0"/>
              <a:t>próprios </a:t>
            </a:r>
            <a:r>
              <a:rPr lang="pt-BR" sz="2800" dirty="0" smtClean="0"/>
              <a:t>aplicativos</a:t>
            </a:r>
          </a:p>
          <a:p>
            <a:pPr marL="0" indent="0">
              <a:buNone/>
            </a:pPr>
            <a:endParaRPr lang="pt-BR" sz="2800" dirty="0" smtClean="0"/>
          </a:p>
        </p:txBody>
      </p:sp>
    </p:spTree>
    <p:extLst>
      <p:ext uri="{BB962C8B-B14F-4D97-AF65-F5344CB8AC3E}">
        <p14:creationId xmlns:p14="http://schemas.microsoft.com/office/powerpoint/2010/main" val="35989622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Exchanges</a:t>
            </a:r>
            <a:endParaRPr lang="pt-BR"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3613"/>
            <a:ext cx="1053465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83452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das </a:t>
            </a:r>
            <a:r>
              <a:rPr lang="pt-BR" dirty="0" err="1" smtClean="0"/>
              <a:t>Exchanges</a:t>
            </a:r>
            <a:endParaRPr lang="pt-BR" dirty="0" smtClean="0"/>
          </a:p>
        </p:txBody>
      </p:sp>
      <p:sp>
        <p:nvSpPr>
          <p:cNvPr id="3" name="Espaço Reservado para Conteúdo 2"/>
          <p:cNvSpPr>
            <a:spLocks noGrp="1"/>
          </p:cNvSpPr>
          <p:nvPr>
            <p:ph idx="1"/>
          </p:nvPr>
        </p:nvSpPr>
        <p:spPr/>
        <p:txBody>
          <a:bodyPr>
            <a:normAutofit/>
          </a:bodyPr>
          <a:lstStyle/>
          <a:p>
            <a:r>
              <a:rPr lang="pt-BR" sz="2800" dirty="0" smtClean="0"/>
              <a:t>Nome</a:t>
            </a:r>
          </a:p>
          <a:p>
            <a:endParaRPr lang="pt-BR" sz="2800" dirty="0"/>
          </a:p>
          <a:p>
            <a:r>
              <a:rPr lang="pt-BR" sz="2800" dirty="0" smtClean="0"/>
              <a:t>Durabilidade</a:t>
            </a:r>
          </a:p>
          <a:p>
            <a:endParaRPr lang="pt-BR" sz="2800" dirty="0" smtClean="0"/>
          </a:p>
          <a:p>
            <a:r>
              <a:rPr lang="pt-BR" sz="2800" dirty="0" smtClean="0"/>
              <a:t>Exclusão automática</a:t>
            </a:r>
          </a:p>
          <a:p>
            <a:endParaRPr lang="pt-BR" sz="2800" dirty="0" smtClean="0"/>
          </a:p>
          <a:p>
            <a:r>
              <a:rPr lang="pt-BR" sz="2800" dirty="0" smtClean="0"/>
              <a:t>Argumentos</a:t>
            </a:r>
          </a:p>
        </p:txBody>
      </p:sp>
    </p:spTree>
    <p:extLst>
      <p:ext uri="{BB962C8B-B14F-4D97-AF65-F5344CB8AC3E}">
        <p14:creationId xmlns:p14="http://schemas.microsoft.com/office/powerpoint/2010/main" val="18850235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Exchange Padrão</a:t>
            </a:r>
            <a:endParaRPr lang="pt-BR" dirty="0" smtClean="0"/>
          </a:p>
        </p:txBody>
      </p:sp>
      <p:sp>
        <p:nvSpPr>
          <p:cNvPr id="3" name="Espaço Reservado para Conteúdo 2"/>
          <p:cNvSpPr>
            <a:spLocks noGrp="1"/>
          </p:cNvSpPr>
          <p:nvPr>
            <p:ph idx="1"/>
          </p:nvPr>
        </p:nvSpPr>
        <p:spPr/>
        <p:txBody>
          <a:bodyPr>
            <a:normAutofit/>
          </a:bodyPr>
          <a:lstStyle/>
          <a:p>
            <a:endParaRPr lang="pt-BR" sz="2800" dirty="0" smtClean="0"/>
          </a:p>
          <a:p>
            <a:endParaRPr lang="pt-BR" sz="2800" dirty="0"/>
          </a:p>
          <a:p>
            <a:r>
              <a:rPr lang="pt-BR" sz="2800" dirty="0" smtClean="0"/>
              <a:t>Exchange </a:t>
            </a:r>
            <a:r>
              <a:rPr lang="pt-BR" sz="2800" dirty="0"/>
              <a:t>direta sem nome (</a:t>
            </a:r>
            <a:r>
              <a:rPr lang="pt-BR" sz="2800" dirty="0" err="1"/>
              <a:t>string</a:t>
            </a:r>
            <a:r>
              <a:rPr lang="pt-BR" sz="2800" dirty="0"/>
              <a:t> vazia) </a:t>
            </a:r>
            <a:r>
              <a:rPr lang="pt-BR" sz="2800" dirty="0" err="1"/>
              <a:t>pré</a:t>
            </a:r>
            <a:r>
              <a:rPr lang="pt-BR" sz="2800" dirty="0"/>
              <a:t>-declarada pelo </a:t>
            </a:r>
            <a:r>
              <a:rPr lang="pt-BR" sz="2800" dirty="0" err="1" smtClean="0"/>
              <a:t>broker</a:t>
            </a:r>
            <a:r>
              <a:rPr lang="pt-BR" sz="2800" dirty="0" smtClean="0"/>
              <a:t>;</a:t>
            </a:r>
          </a:p>
        </p:txBody>
      </p:sp>
    </p:spTree>
    <p:extLst>
      <p:ext uri="{BB962C8B-B14F-4D97-AF65-F5344CB8AC3E}">
        <p14:creationId xmlns:p14="http://schemas.microsoft.com/office/powerpoint/2010/main" val="6476516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git\gitbook-treinamento-microservices\assets\02-exchange-dir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63"/>
            <a:ext cx="8863013" cy="667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265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git\gitbook-treinamento-microservices\assets\02-exchange-fan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80549"/>
            <a:ext cx="8863013" cy="588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2443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m para topic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9" y="1772816"/>
            <a:ext cx="8995051"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495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Headers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6832"/>
            <a:ext cx="9036496" cy="331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73010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Filas</a:t>
            </a:r>
          </a:p>
        </p:txBody>
      </p:sp>
      <p:sp>
        <p:nvSpPr>
          <p:cNvPr id="3" name="Espaço Reservado para Conteúdo 2"/>
          <p:cNvSpPr>
            <a:spLocks noGrp="1"/>
          </p:cNvSpPr>
          <p:nvPr>
            <p:ph idx="1"/>
          </p:nvPr>
        </p:nvSpPr>
        <p:spPr/>
        <p:txBody>
          <a:bodyPr>
            <a:normAutofit/>
          </a:bodyPr>
          <a:lstStyle/>
          <a:p>
            <a:r>
              <a:rPr lang="pt-BR" sz="2800" dirty="0" smtClean="0"/>
              <a:t>Armazenam </a:t>
            </a:r>
            <a:r>
              <a:rPr lang="pt-BR" sz="2800" dirty="0"/>
              <a:t>mensagens que são consumidas pelos </a:t>
            </a:r>
            <a:r>
              <a:rPr lang="pt-BR" sz="2800" dirty="0" smtClean="0"/>
              <a:t>aplicativos;</a:t>
            </a:r>
          </a:p>
          <a:p>
            <a:endParaRPr lang="pt-BR" sz="2800" dirty="0" smtClean="0"/>
          </a:p>
          <a:p>
            <a:r>
              <a:rPr lang="pt-BR" sz="2800" dirty="0" smtClean="0"/>
              <a:t>Possuem as seguintes propriedades:</a:t>
            </a:r>
          </a:p>
          <a:p>
            <a:pPr lvl="1"/>
            <a:r>
              <a:rPr lang="pt-BR" sz="2400" dirty="0" smtClean="0"/>
              <a:t>Nome</a:t>
            </a:r>
            <a:endParaRPr lang="pt-BR" sz="2400" dirty="0"/>
          </a:p>
          <a:p>
            <a:pPr lvl="1"/>
            <a:r>
              <a:rPr lang="pt-BR" sz="2400" dirty="0" smtClean="0"/>
              <a:t>Durável</a:t>
            </a:r>
          </a:p>
          <a:p>
            <a:pPr lvl="1"/>
            <a:r>
              <a:rPr lang="pt-BR" sz="2400" dirty="0" smtClean="0"/>
              <a:t>Exclusivo</a:t>
            </a:r>
          </a:p>
          <a:p>
            <a:pPr lvl="1"/>
            <a:r>
              <a:rPr lang="pt-BR" sz="2400" dirty="0" smtClean="0"/>
              <a:t>Exclusão automática</a:t>
            </a:r>
          </a:p>
          <a:p>
            <a:pPr lvl="1"/>
            <a:r>
              <a:rPr lang="pt-BR" sz="2400" dirty="0" smtClean="0"/>
              <a:t>Argumentos</a:t>
            </a:r>
            <a:endParaRPr lang="pt-BR" sz="2800" dirty="0"/>
          </a:p>
          <a:p>
            <a:endParaRPr lang="pt-BR" sz="2800" dirty="0" smtClean="0"/>
          </a:p>
        </p:txBody>
      </p:sp>
    </p:spTree>
    <p:extLst>
      <p:ext uri="{BB962C8B-B14F-4D97-AF65-F5344CB8AC3E}">
        <p14:creationId xmlns:p14="http://schemas.microsoft.com/office/powerpoint/2010/main" val="635364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red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4" y="2060848"/>
            <a:ext cx="8834896"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34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Filas</a:t>
            </a:r>
          </a:p>
        </p:txBody>
      </p:sp>
      <p:sp>
        <p:nvSpPr>
          <p:cNvPr id="3" name="Espaço Reservado para Conteúdo 2"/>
          <p:cNvSpPr>
            <a:spLocks noGrp="1"/>
          </p:cNvSpPr>
          <p:nvPr>
            <p:ph idx="1"/>
          </p:nvPr>
        </p:nvSpPr>
        <p:spPr/>
        <p:txBody>
          <a:bodyPr>
            <a:normAutofit/>
          </a:bodyPr>
          <a:lstStyle/>
          <a:p>
            <a:endParaRPr lang="pt-BR" sz="2800" dirty="0" smtClean="0"/>
          </a:p>
          <a:p>
            <a:endParaRPr lang="pt-BR" sz="2800" dirty="0"/>
          </a:p>
          <a:p>
            <a:r>
              <a:rPr lang="pt-BR" sz="2800" dirty="0" smtClean="0"/>
              <a:t>Nomes </a:t>
            </a:r>
            <a:r>
              <a:rPr lang="pt-BR" sz="2800" dirty="0"/>
              <a:t>de </a:t>
            </a:r>
            <a:r>
              <a:rPr lang="pt-BR" sz="2800" dirty="0" smtClean="0"/>
              <a:t>Filas</a:t>
            </a:r>
          </a:p>
          <a:p>
            <a:endParaRPr lang="pt-BR" sz="2800" dirty="0"/>
          </a:p>
          <a:p>
            <a:r>
              <a:rPr lang="pt-BR" sz="2800" dirty="0"/>
              <a:t>Durabilidade da fila</a:t>
            </a:r>
            <a:endParaRPr lang="pt-BR" sz="2800" dirty="0" smtClean="0"/>
          </a:p>
        </p:txBody>
      </p:sp>
    </p:spTree>
    <p:extLst>
      <p:ext uri="{BB962C8B-B14F-4D97-AF65-F5344CB8AC3E}">
        <p14:creationId xmlns:p14="http://schemas.microsoft.com/office/powerpoint/2010/main" val="41889604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a:t>Bindings</a:t>
            </a:r>
            <a:r>
              <a:rPr lang="pt-BR" dirty="0"/>
              <a:t> (Ligações)</a:t>
            </a:r>
            <a:endParaRPr lang="pt-BR" dirty="0" smtClean="0"/>
          </a:p>
        </p:txBody>
      </p:sp>
      <p:sp>
        <p:nvSpPr>
          <p:cNvPr id="3" name="Espaço Reservado para Conteúdo 2"/>
          <p:cNvSpPr>
            <a:spLocks noGrp="1"/>
          </p:cNvSpPr>
          <p:nvPr>
            <p:ph idx="1"/>
          </p:nvPr>
        </p:nvSpPr>
        <p:spPr/>
        <p:txBody>
          <a:bodyPr>
            <a:normAutofit/>
          </a:bodyPr>
          <a:lstStyle/>
          <a:p>
            <a:pPr marL="0" indent="0" algn="ctr">
              <a:buNone/>
            </a:pPr>
            <a:endParaRPr lang="pt-BR" sz="2800" dirty="0" smtClean="0"/>
          </a:p>
          <a:p>
            <a:pPr marL="0" indent="0" algn="ctr">
              <a:buNone/>
            </a:pPr>
            <a:endParaRPr lang="pt-BR" sz="2800" dirty="0"/>
          </a:p>
          <a:p>
            <a:pPr marL="0" indent="0" algn="ctr">
              <a:buNone/>
            </a:pPr>
            <a:endParaRPr lang="pt-BR" sz="2800" dirty="0" smtClean="0"/>
          </a:p>
          <a:p>
            <a:pPr marL="0" indent="0" algn="ctr">
              <a:buNone/>
            </a:pPr>
            <a:r>
              <a:rPr lang="pt-BR" sz="2800" dirty="0" smtClean="0"/>
              <a:t>São </a:t>
            </a:r>
            <a:r>
              <a:rPr lang="pt-BR" sz="2800" dirty="0"/>
              <a:t>regras que as </a:t>
            </a:r>
            <a:r>
              <a:rPr lang="pt-BR" sz="2800" dirty="0" err="1" smtClean="0"/>
              <a:t>exchanges</a:t>
            </a:r>
            <a:r>
              <a:rPr lang="pt-BR" sz="2800" dirty="0" smtClean="0"/>
              <a:t> </a:t>
            </a:r>
            <a:r>
              <a:rPr lang="pt-BR" sz="2800" dirty="0"/>
              <a:t>usam </a:t>
            </a:r>
            <a:r>
              <a:rPr lang="pt-BR" sz="2800" dirty="0" smtClean="0"/>
              <a:t>para </a:t>
            </a:r>
            <a:r>
              <a:rPr lang="pt-BR" sz="2800" dirty="0"/>
              <a:t>rotear mensagens para </a:t>
            </a:r>
            <a:r>
              <a:rPr lang="pt-BR" sz="2800" dirty="0" smtClean="0"/>
              <a:t>filas</a:t>
            </a:r>
          </a:p>
        </p:txBody>
      </p:sp>
    </p:spTree>
    <p:extLst>
      <p:ext uri="{BB962C8B-B14F-4D97-AF65-F5344CB8AC3E}">
        <p14:creationId xmlns:p14="http://schemas.microsoft.com/office/powerpoint/2010/main" val="36587407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Consumidores</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endParaRPr lang="pt-BR" sz="2800" dirty="0"/>
          </a:p>
          <a:p>
            <a:r>
              <a:rPr lang="pt-BR" sz="2800" dirty="0" smtClean="0"/>
              <a:t>Receber </a:t>
            </a:r>
            <a:r>
              <a:rPr lang="pt-BR" sz="2800" dirty="0"/>
              <a:t>mensagens entregues a eles ("</a:t>
            </a:r>
            <a:r>
              <a:rPr lang="pt-BR" sz="2800" dirty="0" err="1"/>
              <a:t>push</a:t>
            </a:r>
            <a:r>
              <a:rPr lang="pt-BR" sz="2800" dirty="0"/>
              <a:t> API</a:t>
            </a:r>
            <a:r>
              <a:rPr lang="pt-BR" sz="2800" dirty="0" smtClean="0"/>
              <a:t>")</a:t>
            </a:r>
          </a:p>
          <a:p>
            <a:endParaRPr lang="pt-BR" sz="2800" dirty="0"/>
          </a:p>
          <a:p>
            <a:endParaRPr lang="pt-BR" sz="2800" dirty="0"/>
          </a:p>
          <a:p>
            <a:r>
              <a:rPr lang="pt-BR" sz="2800" dirty="0" smtClean="0"/>
              <a:t>Buscar </a:t>
            </a:r>
            <a:r>
              <a:rPr lang="pt-BR" sz="2800" dirty="0"/>
              <a:t>mensagens conforme necessário ("</a:t>
            </a:r>
            <a:r>
              <a:rPr lang="pt-BR" sz="2800" dirty="0" err="1"/>
              <a:t>pull</a:t>
            </a:r>
            <a:r>
              <a:rPr lang="pt-BR" sz="2800" dirty="0"/>
              <a:t> API")</a:t>
            </a:r>
            <a:endParaRPr lang="pt-BR" sz="2800" dirty="0" smtClean="0"/>
          </a:p>
        </p:txBody>
      </p:sp>
    </p:spTree>
    <p:extLst>
      <p:ext uri="{BB962C8B-B14F-4D97-AF65-F5344CB8AC3E}">
        <p14:creationId xmlns:p14="http://schemas.microsoft.com/office/powerpoint/2010/main" val="30047714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Continuar explicação?</a:t>
            </a:r>
            <a:endParaRPr lang="pt-BR" dirty="0"/>
          </a:p>
        </p:txBody>
      </p:sp>
      <p:sp>
        <p:nvSpPr>
          <p:cNvPr id="3" name="Espaço Reservado para Conteúdo 2"/>
          <p:cNvSpPr>
            <a:spLocks noGrp="1"/>
          </p:cNvSpPr>
          <p:nvPr>
            <p:ph idx="1"/>
          </p:nvPr>
        </p:nvSpPr>
        <p:spPr/>
        <p:txBody>
          <a:bodyPr/>
          <a:lstStyle/>
          <a:p>
            <a:endParaRPr lang="pt-BR" dirty="0"/>
          </a:p>
        </p:txBody>
      </p:sp>
    </p:spTree>
    <p:extLst>
      <p:ext uri="{BB962C8B-B14F-4D97-AF65-F5344CB8AC3E}">
        <p14:creationId xmlns:p14="http://schemas.microsoft.com/office/powerpoint/2010/main" val="1848466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spring am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836712"/>
            <a:ext cx="8833437"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373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fontScale="90000"/>
          </a:bodyPr>
          <a:lstStyle/>
          <a:p>
            <a:r>
              <a:rPr lang="pt-BR" b="1" dirty="0"/>
              <a:t>Cadastrando um livro de forma assíncrona</a:t>
            </a:r>
            <a:r>
              <a:rPr lang="pt-BR" dirty="0"/>
              <a:t/>
            </a:r>
            <a:br>
              <a:rPr lang="pt-BR" dirty="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14844431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HA </a:t>
            </a:r>
            <a:r>
              <a:rPr lang="pt-BR" dirty="0"/>
              <a:t>– High </a:t>
            </a:r>
            <a:r>
              <a:rPr lang="pt-BR" dirty="0" err="1"/>
              <a:t>availability</a:t>
            </a:r>
            <a:endParaRPr lang="pt-BR" dirty="0" smtClean="0"/>
          </a:p>
        </p:txBody>
      </p:sp>
      <p:pic>
        <p:nvPicPr>
          <p:cNvPr id="2050" name="Picture 2" descr="Resultado de imagem para rabbitmq clu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772816"/>
            <a:ext cx="6792554" cy="471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715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924944"/>
            <a:ext cx="8229600" cy="1143000"/>
          </a:xfrm>
        </p:spPr>
        <p:txBody>
          <a:bodyPr>
            <a:normAutofit fontScale="90000"/>
          </a:bodyPr>
          <a:lstStyle/>
          <a:p>
            <a:r>
              <a:rPr lang="pt-BR" sz="5400" b="1" dirty="0" smtClean="0"/>
              <a:t>Características da Arquitetura Orientada a </a:t>
            </a:r>
            <a:r>
              <a:rPr lang="pt-BR" sz="5400" b="1" dirty="0" err="1" smtClean="0"/>
              <a:t>Microsserviços</a:t>
            </a:r>
            <a:endParaRPr lang="pt-BR" sz="5400" b="1" dirty="0"/>
          </a:p>
        </p:txBody>
      </p:sp>
      <p:sp>
        <p:nvSpPr>
          <p:cNvPr id="3" name="CaixaDeTexto 2"/>
          <p:cNvSpPr txBox="1"/>
          <p:nvPr/>
        </p:nvSpPr>
        <p:spPr>
          <a:xfrm>
            <a:off x="50774" y="35332"/>
            <a:ext cx="1136850" cy="369332"/>
          </a:xfrm>
          <a:prstGeom prst="rect">
            <a:avLst/>
          </a:prstGeom>
          <a:noFill/>
        </p:spPr>
        <p:txBody>
          <a:bodyPr wrap="none" rtlCol="0">
            <a:spAutoFit/>
          </a:bodyPr>
          <a:lstStyle/>
          <a:p>
            <a:r>
              <a:rPr lang="pt-BR" dirty="0" smtClean="0"/>
              <a:t>Capítulo 3</a:t>
            </a:r>
            <a:endParaRPr lang="pt-BR" dirty="0"/>
          </a:p>
        </p:txBody>
      </p:sp>
    </p:spTree>
    <p:extLst>
      <p:ext uri="{BB962C8B-B14F-4D97-AF65-F5344CB8AC3E}">
        <p14:creationId xmlns:p14="http://schemas.microsoft.com/office/powerpoint/2010/main" val="19076241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lgn="ctr">
              <a:buNone/>
            </a:pPr>
            <a:r>
              <a:rPr lang="pt-BR" sz="2800" dirty="0" err="1" smtClean="0"/>
              <a:t>Microsserviço</a:t>
            </a:r>
            <a:r>
              <a:rPr lang="pt-BR" sz="2800" dirty="0" smtClean="0"/>
              <a:t> </a:t>
            </a:r>
            <a:r>
              <a:rPr lang="pt-BR" sz="2800" dirty="0"/>
              <a:t>é uma abordagem para desenvolver uma única aplicação como uma suíte de serviços, cada um rodando em seu próprio processo e se comunicando através de mecanismos leves, geralmente através de uma API HTTP</a:t>
            </a:r>
            <a:endParaRPr lang="pt-BR" sz="2800" dirty="0" smtClean="0"/>
          </a:p>
        </p:txBody>
      </p:sp>
    </p:spTree>
    <p:extLst>
      <p:ext uri="{BB962C8B-B14F-4D97-AF65-F5344CB8AC3E}">
        <p14:creationId xmlns:p14="http://schemas.microsoft.com/office/powerpoint/2010/main" val="27833718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Tradicional</a:t>
            </a:r>
          </a:p>
        </p:txBody>
      </p:sp>
      <p:pic>
        <p:nvPicPr>
          <p:cNvPr id="3075" name="Picture 3" descr="E:\git\gitbook-treinamento-microservices\assets\03-blog_f1_2.png"/>
          <p:cNvPicPr>
            <a:picLocks noChangeAspect="1" noChangeArrowheads="1"/>
          </p:cNvPicPr>
          <p:nvPr/>
        </p:nvPicPr>
        <p:blipFill rotWithShape="1">
          <a:blip r:embed="rId3">
            <a:extLst>
              <a:ext uri="{28A0092B-C50C-407E-A947-70E740481C1C}">
                <a14:useLocalDpi xmlns:a14="http://schemas.microsoft.com/office/drawing/2010/main" val="0"/>
              </a:ext>
            </a:extLst>
          </a:blip>
          <a:srcRect r="52392"/>
          <a:stretch/>
        </p:blipFill>
        <p:spPr bwMode="auto">
          <a:xfrm>
            <a:off x="2912999" y="1772816"/>
            <a:ext cx="3754664"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9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1124744"/>
            <a:ext cx="8229600" cy="4392488"/>
          </a:xfrm>
        </p:spPr>
        <p:txBody>
          <a:bodyPr>
            <a:noAutofit/>
          </a:bodyPr>
          <a:lstStyle/>
          <a:p>
            <a:r>
              <a:rPr lang="pt-BR" sz="8800" b="1" dirty="0" smtClean="0"/>
              <a:t>Módulo I:</a:t>
            </a:r>
            <a:br>
              <a:rPr lang="pt-BR" sz="8800" b="1" dirty="0" smtClean="0"/>
            </a:br>
            <a:r>
              <a:rPr lang="pt-BR" sz="8800" b="1" dirty="0" smtClean="0"/>
              <a:t>Design de </a:t>
            </a:r>
            <a:r>
              <a:rPr lang="pt-BR" sz="8800" b="1" dirty="0" err="1" smtClean="0"/>
              <a:t>Microsserviços</a:t>
            </a:r>
            <a:endParaRPr lang="pt-BR" sz="8800" b="1" dirty="0"/>
          </a:p>
        </p:txBody>
      </p:sp>
    </p:spTree>
    <p:extLst>
      <p:ext uri="{BB962C8B-B14F-4D97-AF65-F5344CB8AC3E}">
        <p14:creationId xmlns:p14="http://schemas.microsoft.com/office/powerpoint/2010/main" val="39719109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Microsserviços</a:t>
            </a:r>
            <a:endParaRPr lang="pt-BR" dirty="0" smtClean="0"/>
          </a:p>
        </p:txBody>
      </p:sp>
      <p:pic>
        <p:nvPicPr>
          <p:cNvPr id="4" name="Picture 3" descr="E:\git\gitbook-treinamento-microservices\assets\03-blog_f1_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239"/>
          <a:stretch/>
        </p:blipFill>
        <p:spPr bwMode="auto">
          <a:xfrm>
            <a:off x="2743200" y="1772816"/>
            <a:ext cx="3924463"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8532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err="1"/>
              <a:t>Componentização</a:t>
            </a:r>
            <a:r>
              <a:rPr lang="pt-BR" b="1" dirty="0"/>
              <a:t> via </a:t>
            </a:r>
            <a:r>
              <a:rPr lang="pt-BR" b="1" dirty="0" smtClean="0"/>
              <a:t>serviços</a:t>
            </a:r>
            <a:endParaRPr lang="pt-BR" dirty="0" smtClean="0"/>
          </a:p>
        </p:txBody>
      </p:sp>
      <p:pic>
        <p:nvPicPr>
          <p:cNvPr id="4098" name="Picture 2" descr="Resultado de imagem para software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44824"/>
            <a:ext cx="8784976"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1551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Organizado através das áreas do </a:t>
            </a:r>
            <a:r>
              <a:rPr lang="pt-BR" sz="3200" b="1" dirty="0" smtClean="0"/>
              <a:t>negócio</a:t>
            </a:r>
            <a:endParaRPr lang="pt-BR" sz="3200" dirty="0" smtClean="0"/>
          </a:p>
        </p:txBody>
      </p:sp>
      <p:pic>
        <p:nvPicPr>
          <p:cNvPr id="6146" name="Picture 2" descr="E:\git\gitbook-treinamento-microservices\assets\03-blog_f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484784"/>
            <a:ext cx="6264696" cy="495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61938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200" b="1" dirty="0"/>
              <a:t>Organizado através das áreas do </a:t>
            </a:r>
            <a:r>
              <a:rPr lang="pt-BR" sz="3200" b="1" dirty="0" smtClean="0"/>
              <a:t>negócio</a:t>
            </a:r>
            <a:endParaRPr lang="pt-BR" sz="3200" dirty="0" smtClean="0"/>
          </a:p>
        </p:txBody>
      </p:sp>
      <p:pic>
        <p:nvPicPr>
          <p:cNvPr id="7170" name="Picture 2" descr="E:\git\gitbook-treinamento-microservices\assets\03-blog_f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72816"/>
            <a:ext cx="8641147" cy="465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272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Qual é o tamanho de um </a:t>
            </a:r>
            <a:r>
              <a:rPr lang="pt-BR" b="1" dirty="0" err="1"/>
              <a:t>microsserviço</a:t>
            </a:r>
            <a:r>
              <a:rPr lang="pt-BR" b="1" dirty="0" smtClean="0"/>
              <a:t>?</a:t>
            </a:r>
            <a:endParaRPr lang="pt-BR" dirty="0" smtClean="0"/>
          </a:p>
        </p:txBody>
      </p:sp>
      <p:pic>
        <p:nvPicPr>
          <p:cNvPr id="8194" name="Picture 2" descr="Resultado de imagem para Two Pizza Te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857375"/>
            <a:ext cx="6120680" cy="459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44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Produtos e não </a:t>
            </a:r>
            <a:r>
              <a:rPr lang="pt-BR" b="1" dirty="0" smtClean="0"/>
              <a:t>projetos</a:t>
            </a:r>
            <a:endParaRPr lang="pt-BR" dirty="0" smtClean="0"/>
          </a:p>
        </p:txBody>
      </p:sp>
      <p:pic>
        <p:nvPicPr>
          <p:cNvPr id="9218" name="Picture 2" descr="Resultado de imagem para you build, you run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556792"/>
            <a:ext cx="6552728" cy="491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4458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err="1"/>
              <a:t>Endpoints</a:t>
            </a:r>
            <a:r>
              <a:rPr lang="pt-BR" b="1" dirty="0"/>
              <a:t> inteligentes e fluxo de comunicação </a:t>
            </a:r>
            <a:r>
              <a:rPr lang="pt-BR" b="1" dirty="0" smtClean="0"/>
              <a:t>simples</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endParaRPr lang="pt-BR" sz="2800" dirty="0" smtClean="0"/>
          </a:p>
          <a:p>
            <a:pPr marL="0" indent="0">
              <a:buNone/>
            </a:pPr>
            <a:endParaRPr lang="pt-BR" sz="2800" dirty="0"/>
          </a:p>
          <a:p>
            <a:pPr marL="0" indent="0">
              <a:buNone/>
            </a:pPr>
            <a:r>
              <a:rPr lang="pt-BR" sz="2800" dirty="0" smtClean="0"/>
              <a:t>"</a:t>
            </a:r>
            <a:r>
              <a:rPr lang="pt-BR" sz="2800" dirty="0"/>
              <a:t>Seja feito </a:t>
            </a:r>
            <a:r>
              <a:rPr lang="pt-BR" sz="2800" b="1" dirty="0" smtClean="0"/>
              <a:t>de</a:t>
            </a:r>
            <a:r>
              <a:rPr lang="pt-BR" sz="2800" dirty="0" smtClean="0"/>
              <a:t> </a:t>
            </a:r>
            <a:r>
              <a:rPr lang="pt-BR" sz="2800" dirty="0"/>
              <a:t>Web, não </a:t>
            </a:r>
            <a:r>
              <a:rPr lang="pt-BR" sz="2800" b="1" dirty="0" smtClean="0"/>
              <a:t>atrás</a:t>
            </a:r>
            <a:r>
              <a:rPr lang="pt-BR" sz="2800" dirty="0" smtClean="0"/>
              <a:t> </a:t>
            </a:r>
            <a:r>
              <a:rPr lang="pt-BR" sz="2800" dirty="0"/>
              <a:t>da Web."</a:t>
            </a:r>
          </a:p>
          <a:p>
            <a:pPr marL="0" indent="0">
              <a:buNone/>
            </a:pPr>
            <a:r>
              <a:rPr lang="pt-BR" sz="2800" dirty="0" smtClean="0"/>
              <a:t>— </a:t>
            </a:r>
            <a:r>
              <a:rPr lang="pt-BR" sz="2800" dirty="0"/>
              <a:t>Ian Robinson</a:t>
            </a:r>
            <a:endParaRPr lang="pt-BR" sz="2800" dirty="0" smtClean="0"/>
          </a:p>
        </p:txBody>
      </p:sp>
    </p:spTree>
    <p:extLst>
      <p:ext uri="{BB962C8B-B14F-4D97-AF65-F5344CB8AC3E}">
        <p14:creationId xmlns:p14="http://schemas.microsoft.com/office/powerpoint/2010/main" val="1420538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Governança </a:t>
            </a:r>
            <a:r>
              <a:rPr lang="pt-BR" b="1" dirty="0" smtClean="0"/>
              <a:t>descentralizada</a:t>
            </a:r>
            <a:endParaRPr lang="pt-BR" dirty="0" smtClean="0"/>
          </a:p>
        </p:txBody>
      </p:sp>
      <p:pic>
        <p:nvPicPr>
          <p:cNvPr id="10242" name="Picture 2" descr="Resultado de imagem para node python java"/>
          <p:cNvPicPr>
            <a:picLocks noChangeAspect="1" noChangeArrowheads="1"/>
          </p:cNvPicPr>
          <p:nvPr/>
        </p:nvPicPr>
        <p:blipFill rotWithShape="1">
          <a:blip r:embed="rId3">
            <a:extLst>
              <a:ext uri="{28A0092B-C50C-407E-A947-70E740481C1C}">
                <a14:useLocalDpi xmlns:a14="http://schemas.microsoft.com/office/drawing/2010/main" val="0"/>
              </a:ext>
            </a:extLst>
          </a:blip>
          <a:srcRect l="12909" r="14578"/>
          <a:stretch/>
        </p:blipFill>
        <p:spPr bwMode="auto">
          <a:xfrm>
            <a:off x="1259632" y="1709935"/>
            <a:ext cx="6336704" cy="4520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74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err="1" smtClean="0"/>
              <a:t>Microsserviços</a:t>
            </a:r>
            <a:r>
              <a:rPr lang="pt-BR" b="1" dirty="0" smtClean="0"/>
              <a:t> </a:t>
            </a:r>
            <a:r>
              <a:rPr lang="pt-BR" b="1" dirty="0"/>
              <a:t>e SOA</a:t>
            </a:r>
            <a:endParaRPr lang="pt-BR" dirty="0" smtClean="0"/>
          </a:p>
        </p:txBody>
      </p:sp>
      <p:pic>
        <p:nvPicPr>
          <p:cNvPr id="11266" name="Picture 2" descr="Resultado de imagem para microservice so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 y="1412776"/>
            <a:ext cx="9168342" cy="515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289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Muitas linguagens, muitas opções</a:t>
            </a:r>
            <a:endParaRPr lang="pt-BR" dirty="0" smtClean="0"/>
          </a:p>
        </p:txBody>
      </p:sp>
      <p:pic>
        <p:nvPicPr>
          <p:cNvPr id="12290" name="Picture 2" descr="Resultado de imagem para polyglot micro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t="8376"/>
          <a:stretch/>
        </p:blipFill>
        <p:spPr bwMode="auto">
          <a:xfrm>
            <a:off x="375468" y="1484784"/>
            <a:ext cx="8768532"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0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924944"/>
            <a:ext cx="8229600" cy="1143000"/>
          </a:xfrm>
        </p:spPr>
        <p:txBody>
          <a:bodyPr>
            <a:normAutofit/>
          </a:bodyPr>
          <a:lstStyle/>
          <a:p>
            <a:r>
              <a:rPr lang="pt-BR" sz="5400" b="1" dirty="0" err="1" smtClean="0"/>
              <a:t>Microsserviços</a:t>
            </a:r>
            <a:endParaRPr lang="pt-BR" sz="5400" b="1" dirty="0"/>
          </a:p>
        </p:txBody>
      </p:sp>
      <p:sp>
        <p:nvSpPr>
          <p:cNvPr id="4" name="CaixaDeTexto 3"/>
          <p:cNvSpPr txBox="1"/>
          <p:nvPr/>
        </p:nvSpPr>
        <p:spPr>
          <a:xfrm>
            <a:off x="50774" y="35332"/>
            <a:ext cx="1136850" cy="369332"/>
          </a:xfrm>
          <a:prstGeom prst="rect">
            <a:avLst/>
          </a:prstGeom>
          <a:noFill/>
        </p:spPr>
        <p:txBody>
          <a:bodyPr wrap="none" rtlCol="0">
            <a:spAutoFit/>
          </a:bodyPr>
          <a:lstStyle/>
          <a:p>
            <a:r>
              <a:rPr lang="pt-BR" dirty="0" smtClean="0"/>
              <a:t>Capítulo 1</a:t>
            </a:r>
            <a:endParaRPr lang="pt-BR" dirty="0"/>
          </a:p>
        </p:txBody>
      </p:sp>
    </p:spTree>
    <p:extLst>
      <p:ext uri="{BB962C8B-B14F-4D97-AF65-F5344CB8AC3E}">
        <p14:creationId xmlns:p14="http://schemas.microsoft.com/office/powerpoint/2010/main" val="27652989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Administração descentralizada de dados</a:t>
            </a:r>
            <a:endParaRPr lang="pt-BR" dirty="0" smtClean="0"/>
          </a:p>
        </p:txBody>
      </p:sp>
      <p:pic>
        <p:nvPicPr>
          <p:cNvPr id="13314" name="Picture 2" descr="E:\git\gitbook-treinamento-microservices\assets\03-blog_f6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8424936" cy="506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20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Padrões amplamente testados e padrões impostos</a:t>
            </a:r>
            <a:endParaRPr lang="pt-BR" dirty="0" smtClean="0"/>
          </a:p>
        </p:txBody>
      </p:sp>
      <p:pic>
        <p:nvPicPr>
          <p:cNvPr id="14338" name="Picture 2" descr="Resultado de imagem para standards bat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39" y="3429000"/>
            <a:ext cx="8817649"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581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Automação da Infraestrutura</a:t>
            </a:r>
            <a:endParaRPr lang="pt-BR" dirty="0" smtClean="0"/>
          </a:p>
        </p:txBody>
      </p:sp>
      <p:pic>
        <p:nvPicPr>
          <p:cNvPr id="15362" name="Picture 2" descr="E:\git\gitbook-treinamento-microservices\assets\03-blog_f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4" y="2708920"/>
            <a:ext cx="8993187"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453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Automação da Infraestrutura</a:t>
            </a:r>
            <a:endParaRPr lang="pt-BR" dirty="0" smtClean="0"/>
          </a:p>
        </p:txBody>
      </p:sp>
      <p:pic>
        <p:nvPicPr>
          <p:cNvPr id="16386" name="Picture 2" descr="E:\git\gitbook-treinamento-microservices\assets\03-blog_f5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3" y="2348880"/>
            <a:ext cx="8842503"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058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sultado de imagem para tool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840695"/>
            <a:ext cx="6048672" cy="60486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r>
              <a:rPr lang="pt-BR" b="1" dirty="0"/>
              <a:t>Facilite fazer a coisa correta</a:t>
            </a:r>
            <a:endParaRPr lang="pt-BR" dirty="0" smtClean="0"/>
          </a:p>
        </p:txBody>
      </p:sp>
    </p:spTree>
    <p:extLst>
      <p:ext uri="{BB962C8B-B14F-4D97-AF65-F5344CB8AC3E}">
        <p14:creationId xmlns:p14="http://schemas.microsoft.com/office/powerpoint/2010/main" val="35121490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Projetado para a </a:t>
            </a:r>
            <a:r>
              <a:rPr lang="pt-BR" b="1" dirty="0" smtClean="0"/>
              <a:t>falha</a:t>
            </a:r>
            <a:endParaRPr lang="pt-BR" dirty="0" smtClean="0"/>
          </a:p>
        </p:txBody>
      </p:sp>
      <p:pic>
        <p:nvPicPr>
          <p:cNvPr id="18434" name="Picture 2" descr="Resultado de imagem para fault tolerant systems"/>
          <p:cNvPicPr>
            <a:picLocks noChangeAspect="1" noChangeArrowheads="1"/>
          </p:cNvPicPr>
          <p:nvPr/>
        </p:nvPicPr>
        <p:blipFill rotWithShape="1">
          <a:blip r:embed="rId3">
            <a:extLst>
              <a:ext uri="{28A0092B-C50C-407E-A947-70E740481C1C}">
                <a14:useLocalDpi xmlns:a14="http://schemas.microsoft.com/office/drawing/2010/main" val="0"/>
              </a:ext>
            </a:extLst>
          </a:blip>
          <a:srcRect l="39966" t="23580" r="39186" b="38210"/>
          <a:stretch/>
        </p:blipFill>
        <p:spPr bwMode="auto">
          <a:xfrm>
            <a:off x="2339752" y="2060848"/>
            <a:ext cx="4176464" cy="401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8922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O </a:t>
            </a:r>
            <a:r>
              <a:rPr lang="pt-BR" b="1" dirty="0" err="1"/>
              <a:t>Circuit</a:t>
            </a:r>
            <a:r>
              <a:rPr lang="pt-BR" b="1" dirty="0"/>
              <a:t> </a:t>
            </a:r>
            <a:r>
              <a:rPr lang="pt-BR" b="1" dirty="0" err="1"/>
              <a:t>Breaker</a:t>
            </a:r>
            <a:r>
              <a:rPr lang="pt-BR" b="1" dirty="0"/>
              <a:t> e o código pronto para a produção</a:t>
            </a:r>
            <a:endParaRPr lang="pt-BR" dirty="0" smtClean="0"/>
          </a:p>
        </p:txBody>
      </p:sp>
      <p:sp>
        <p:nvSpPr>
          <p:cNvPr id="5" name="AutoShape 4" descr="RevisÃ£o e Troca de Disjuntor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204864"/>
            <a:ext cx="31527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88991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Considerando chamadas síncronas prejudiciais</a:t>
            </a:r>
            <a:endParaRPr lang="pt-BR" dirty="0" smtClean="0"/>
          </a:p>
        </p:txBody>
      </p:sp>
      <p:pic>
        <p:nvPicPr>
          <p:cNvPr id="20482" name="Picture 2" descr="sync-vs-async"/>
          <p:cNvPicPr>
            <a:picLocks noChangeAspect="1" noChangeArrowheads="1"/>
          </p:cNvPicPr>
          <p:nvPr/>
        </p:nvPicPr>
        <p:blipFill rotWithShape="1">
          <a:blip r:embed="rId3">
            <a:extLst>
              <a:ext uri="{28A0092B-C50C-407E-A947-70E740481C1C}">
                <a14:useLocalDpi xmlns:a14="http://schemas.microsoft.com/office/drawing/2010/main" val="0"/>
              </a:ext>
            </a:extLst>
          </a:blip>
          <a:srcRect t="15603"/>
          <a:stretch/>
        </p:blipFill>
        <p:spPr bwMode="auto">
          <a:xfrm>
            <a:off x="539552" y="2060848"/>
            <a:ext cx="8384776"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596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Design que evolui</a:t>
            </a:r>
            <a:endParaRPr lang="pt-BR" dirty="0" smtClean="0"/>
          </a:p>
        </p:txBody>
      </p:sp>
      <p:pic>
        <p:nvPicPr>
          <p:cNvPr id="21506" name="Picture 2" descr="Resultado de imagem para granularity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91" y="2643127"/>
            <a:ext cx="82677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1750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08920"/>
            <a:ext cx="8229600" cy="1143000"/>
          </a:xfrm>
        </p:spPr>
        <p:txBody>
          <a:bodyPr>
            <a:normAutofit/>
          </a:bodyPr>
          <a:lstStyle/>
          <a:p>
            <a:r>
              <a:rPr lang="pt-BR" b="1" dirty="0" err="1"/>
              <a:t>Microsserviços</a:t>
            </a:r>
            <a:r>
              <a:rPr lang="pt-BR" b="1" dirty="0"/>
              <a:t> são o futuro?</a:t>
            </a:r>
            <a:endParaRPr lang="pt-BR" dirty="0" smtClean="0"/>
          </a:p>
        </p:txBody>
      </p:sp>
    </p:spTree>
    <p:extLst>
      <p:ext uri="{BB962C8B-B14F-4D97-AF65-F5344CB8AC3E}">
        <p14:creationId xmlns:p14="http://schemas.microsoft.com/office/powerpoint/2010/main" val="367490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Definição de </a:t>
            </a:r>
            <a:r>
              <a:rPr lang="pt-BR" b="1" dirty="0" err="1"/>
              <a:t>Microsserviços</a:t>
            </a:r>
            <a:endParaRPr lang="pt-BR" dirty="0"/>
          </a:p>
        </p:txBody>
      </p:sp>
      <p:sp>
        <p:nvSpPr>
          <p:cNvPr id="3" name="Espaço Reservado para Conteúdo 2"/>
          <p:cNvSpPr>
            <a:spLocks noGrp="1"/>
          </p:cNvSpPr>
          <p:nvPr>
            <p:ph idx="1"/>
          </p:nvPr>
        </p:nvSpPr>
        <p:spPr>
          <a:xfrm>
            <a:off x="457200" y="2492896"/>
            <a:ext cx="8229600" cy="2476872"/>
          </a:xfrm>
        </p:spPr>
        <p:txBody>
          <a:bodyPr>
            <a:normAutofit/>
          </a:bodyPr>
          <a:lstStyle/>
          <a:p>
            <a:pPr marL="0" indent="0" algn="ctr">
              <a:buNone/>
            </a:pPr>
            <a:r>
              <a:rPr lang="pt-BR" sz="4400" dirty="0" smtClean="0"/>
              <a:t>"</a:t>
            </a:r>
            <a:r>
              <a:rPr lang="pt-BR" sz="4400" dirty="0" err="1" smtClean="0"/>
              <a:t>Microsserviços</a:t>
            </a:r>
            <a:r>
              <a:rPr lang="pt-BR" sz="4400" dirty="0" smtClean="0"/>
              <a:t> </a:t>
            </a:r>
            <a:r>
              <a:rPr lang="pt-BR" sz="4400" dirty="0"/>
              <a:t>são uma abordagem arquitetural para a criação de </a:t>
            </a:r>
            <a:r>
              <a:rPr lang="pt-BR" sz="4400" dirty="0" smtClean="0"/>
              <a:t>aplicações"</a:t>
            </a:r>
            <a:endParaRPr lang="pt-BR" sz="4400" dirty="0"/>
          </a:p>
        </p:txBody>
      </p:sp>
    </p:spTree>
    <p:extLst>
      <p:ext uri="{BB962C8B-B14F-4D97-AF65-F5344CB8AC3E}">
        <p14:creationId xmlns:p14="http://schemas.microsoft.com/office/powerpoint/2010/main" val="143942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a:bodyPr>
          <a:lstStyle/>
          <a:p>
            <a:r>
              <a:rPr lang="pt-BR" b="1" dirty="0" err="1" smtClean="0"/>
              <a:t>Config</a:t>
            </a:r>
            <a:r>
              <a:rPr lang="pt-BR" b="1" dirty="0" smtClean="0"/>
              <a:t> Server</a:t>
            </a:r>
            <a:r>
              <a:rPr lang="pt-BR" dirty="0"/>
              <a:t/>
            </a:r>
            <a:br>
              <a:rPr lang="pt-BR" dirty="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40947790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a:bodyPr>
          <a:lstStyle/>
          <a:p>
            <a:r>
              <a:rPr lang="pt-BR" b="1" dirty="0"/>
              <a:t>Service Discovery com Consul</a:t>
            </a:r>
            <a:r>
              <a:rPr lang="pt-BR" dirty="0"/>
              <a:t/>
            </a:r>
            <a:br>
              <a:rPr lang="pt-BR" dirty="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7111422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a:bodyPr>
          <a:lstStyle/>
          <a:p>
            <a:r>
              <a:rPr lang="pt-BR" b="1" dirty="0"/>
              <a:t>Service Boot </a:t>
            </a:r>
            <a:r>
              <a:rPr lang="pt-BR" b="1" dirty="0" err="1"/>
              <a:t>Actuator</a:t>
            </a:r>
            <a:r>
              <a:rPr lang="pt-BR" dirty="0"/>
              <a:t/>
            </a:r>
            <a:br>
              <a:rPr lang="pt-BR" dirty="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12088488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a:bodyPr>
          <a:lstStyle/>
          <a:p>
            <a:r>
              <a:rPr lang="pt-BR" b="1" dirty="0"/>
              <a:t>Cache com Redis</a:t>
            </a:r>
            <a:r>
              <a:rPr lang="pt-BR" dirty="0"/>
              <a:t/>
            </a:r>
            <a:br>
              <a:rPr lang="pt-BR" dirty="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22564467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420888"/>
            <a:ext cx="8229600" cy="1719064"/>
          </a:xfrm>
        </p:spPr>
        <p:txBody>
          <a:bodyPr>
            <a:normAutofit/>
          </a:bodyPr>
          <a:lstStyle/>
          <a:p>
            <a:r>
              <a:rPr lang="pt-BR" b="1" dirty="0" smtClean="0"/>
              <a:t>Gateway</a:t>
            </a:r>
            <a:br>
              <a:rPr lang="pt-BR" b="1" dirty="0" smtClean="0"/>
            </a:br>
            <a:r>
              <a:rPr lang="pt-BR" b="1" dirty="0" smtClean="0"/>
              <a:t>(Apostila)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132126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924944"/>
            <a:ext cx="8229600" cy="1143000"/>
          </a:xfrm>
        </p:spPr>
        <p:txBody>
          <a:bodyPr>
            <a:normAutofit fontScale="90000"/>
          </a:bodyPr>
          <a:lstStyle/>
          <a:p>
            <a:r>
              <a:rPr lang="pt-BR" sz="5400" b="1" dirty="0" smtClean="0"/>
              <a:t>Design Arquitetural de </a:t>
            </a:r>
            <a:r>
              <a:rPr lang="pt-BR" sz="5400" b="1" dirty="0" err="1" smtClean="0"/>
              <a:t>Microsserviços</a:t>
            </a:r>
            <a:endParaRPr lang="pt-BR" sz="5400" b="1" dirty="0"/>
          </a:p>
        </p:txBody>
      </p:sp>
      <p:sp>
        <p:nvSpPr>
          <p:cNvPr id="3" name="CaixaDeTexto 2"/>
          <p:cNvSpPr txBox="1"/>
          <p:nvPr/>
        </p:nvSpPr>
        <p:spPr>
          <a:xfrm>
            <a:off x="50774" y="35332"/>
            <a:ext cx="1136850" cy="369332"/>
          </a:xfrm>
          <a:prstGeom prst="rect">
            <a:avLst/>
          </a:prstGeom>
          <a:noFill/>
        </p:spPr>
        <p:txBody>
          <a:bodyPr wrap="none" rtlCol="0">
            <a:spAutoFit/>
          </a:bodyPr>
          <a:lstStyle/>
          <a:p>
            <a:r>
              <a:rPr lang="pt-BR" dirty="0" smtClean="0"/>
              <a:t>Capítulo 4</a:t>
            </a:r>
            <a:endParaRPr lang="pt-BR" dirty="0"/>
          </a:p>
        </p:txBody>
      </p:sp>
    </p:spTree>
    <p:extLst>
      <p:ext uri="{BB962C8B-B14F-4D97-AF65-F5344CB8AC3E}">
        <p14:creationId xmlns:p14="http://schemas.microsoft.com/office/powerpoint/2010/main" val="19622040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iagrama lÃ³gico do estilo de arquitetura de microsserviÃ§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933450"/>
            <a:ext cx="9210676"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9845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Quando usar essa arquitetura</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r>
              <a:rPr lang="pt-BR" sz="2800" dirty="0" smtClean="0"/>
              <a:t>- </a:t>
            </a:r>
            <a:r>
              <a:rPr lang="pt-BR" sz="2800" dirty="0"/>
              <a:t>Aplicativos grandes que precisem de uma alta velocidade de liberação.</a:t>
            </a:r>
          </a:p>
          <a:p>
            <a:pPr marL="0" indent="0">
              <a:buNone/>
            </a:pPr>
            <a:r>
              <a:rPr lang="pt-BR" sz="2800" dirty="0"/>
              <a:t>- Aplicativos complexos que precisem ser altamente dimensionável.</a:t>
            </a:r>
          </a:p>
          <a:p>
            <a:pPr marL="0" indent="0">
              <a:buNone/>
            </a:pPr>
            <a:r>
              <a:rPr lang="pt-BR" sz="2800" dirty="0"/>
              <a:t>- Aplicativos com domínios avançados ou muitos subdomínios.</a:t>
            </a:r>
          </a:p>
          <a:p>
            <a:pPr marL="0" indent="0">
              <a:buNone/>
            </a:pPr>
            <a:r>
              <a:rPr lang="pt-BR" sz="2800" dirty="0"/>
              <a:t>- Uma organização que consista em pequenas equipes de desenvolvimento.</a:t>
            </a:r>
            <a:endParaRPr lang="pt-BR" sz="2800" dirty="0" smtClean="0"/>
          </a:p>
        </p:txBody>
      </p:sp>
    </p:spTree>
    <p:extLst>
      <p:ext uri="{BB962C8B-B14F-4D97-AF65-F5344CB8AC3E}">
        <p14:creationId xmlns:p14="http://schemas.microsoft.com/office/powerpoint/2010/main" val="36681051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Benefícios</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a:p>
          <a:p>
            <a:r>
              <a:rPr lang="pt-BR" sz="2800" dirty="0" smtClean="0"/>
              <a:t>Implantações independentes</a:t>
            </a:r>
          </a:p>
          <a:p>
            <a:r>
              <a:rPr lang="pt-BR" sz="2800" dirty="0"/>
              <a:t>Desenvolvimento </a:t>
            </a:r>
            <a:r>
              <a:rPr lang="pt-BR" sz="2800" dirty="0" smtClean="0"/>
              <a:t>independente</a:t>
            </a:r>
          </a:p>
          <a:p>
            <a:r>
              <a:rPr lang="pt-BR" sz="2800" dirty="0"/>
              <a:t>Equipes pequenas e </a:t>
            </a:r>
            <a:r>
              <a:rPr lang="pt-BR" sz="2800" dirty="0" smtClean="0"/>
              <a:t>focadas</a:t>
            </a:r>
          </a:p>
          <a:p>
            <a:r>
              <a:rPr lang="pt-BR" sz="2800" dirty="0"/>
              <a:t>Isolamento de </a:t>
            </a:r>
            <a:r>
              <a:rPr lang="pt-BR" sz="2800" dirty="0" smtClean="0"/>
              <a:t>falha</a:t>
            </a:r>
          </a:p>
          <a:p>
            <a:r>
              <a:rPr lang="pt-BR" sz="2800" dirty="0"/>
              <a:t>Pilhas de tecnologia </a:t>
            </a:r>
            <a:r>
              <a:rPr lang="pt-BR" sz="2800" dirty="0" smtClean="0"/>
              <a:t>mistas</a:t>
            </a:r>
          </a:p>
          <a:p>
            <a:r>
              <a:rPr lang="pt-BR" sz="2800" dirty="0"/>
              <a:t>Dimensionamento granular</a:t>
            </a:r>
            <a:endParaRPr lang="pt-BR" sz="2800" dirty="0" smtClean="0"/>
          </a:p>
        </p:txBody>
      </p:sp>
    </p:spTree>
    <p:extLst>
      <p:ext uri="{BB962C8B-B14F-4D97-AF65-F5344CB8AC3E}">
        <p14:creationId xmlns:p14="http://schemas.microsoft.com/office/powerpoint/2010/main" val="306279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Desafios</a:t>
            </a:r>
            <a:endParaRPr lang="pt-BR" dirty="0" smtClean="0"/>
          </a:p>
        </p:txBody>
      </p:sp>
      <p:sp>
        <p:nvSpPr>
          <p:cNvPr id="3" name="Espaço Reservado para Conteúdo 2"/>
          <p:cNvSpPr>
            <a:spLocks noGrp="1"/>
          </p:cNvSpPr>
          <p:nvPr>
            <p:ph idx="1"/>
          </p:nvPr>
        </p:nvSpPr>
        <p:spPr/>
        <p:txBody>
          <a:bodyPr>
            <a:normAutofit lnSpcReduction="10000"/>
          </a:bodyPr>
          <a:lstStyle/>
          <a:p>
            <a:endParaRPr lang="pt-BR" sz="2800" dirty="0" smtClean="0"/>
          </a:p>
          <a:p>
            <a:r>
              <a:rPr lang="pt-BR" sz="2800" dirty="0" smtClean="0"/>
              <a:t>Complexidade</a:t>
            </a:r>
          </a:p>
          <a:p>
            <a:r>
              <a:rPr lang="pt-BR" sz="2800" dirty="0"/>
              <a:t>Desenvolvimento e </a:t>
            </a:r>
            <a:r>
              <a:rPr lang="pt-BR" sz="2800" dirty="0" smtClean="0"/>
              <a:t>teste</a:t>
            </a:r>
          </a:p>
          <a:p>
            <a:r>
              <a:rPr lang="pt-BR" sz="2800" dirty="0"/>
              <a:t>Falta de </a:t>
            </a:r>
            <a:r>
              <a:rPr lang="pt-BR" sz="2800" dirty="0" smtClean="0"/>
              <a:t>governança</a:t>
            </a:r>
          </a:p>
          <a:p>
            <a:r>
              <a:rPr lang="pt-BR" sz="2800" dirty="0"/>
              <a:t>Latência e congestionamento de </a:t>
            </a:r>
            <a:r>
              <a:rPr lang="pt-BR" sz="2800" dirty="0" smtClean="0"/>
              <a:t>rede</a:t>
            </a:r>
          </a:p>
          <a:p>
            <a:r>
              <a:rPr lang="pt-BR" sz="2800" dirty="0"/>
              <a:t>Integridade de </a:t>
            </a:r>
            <a:r>
              <a:rPr lang="pt-BR" sz="2800" dirty="0" smtClean="0"/>
              <a:t>dados</a:t>
            </a:r>
          </a:p>
          <a:p>
            <a:r>
              <a:rPr lang="pt-BR" sz="2800" dirty="0" smtClean="0"/>
              <a:t>Gerenciamento</a:t>
            </a:r>
          </a:p>
          <a:p>
            <a:r>
              <a:rPr lang="pt-BR" sz="2800" dirty="0"/>
              <a:t>Controle de </a:t>
            </a:r>
            <a:r>
              <a:rPr lang="pt-BR" sz="2800" dirty="0" smtClean="0"/>
              <a:t>versão</a:t>
            </a:r>
          </a:p>
          <a:p>
            <a:r>
              <a:rPr lang="pt-BR" sz="2800" dirty="0"/>
              <a:t>Conjunto de qualificações</a:t>
            </a:r>
            <a:endParaRPr lang="pt-BR" sz="2800" dirty="0" smtClean="0"/>
          </a:p>
        </p:txBody>
      </p:sp>
    </p:spTree>
    <p:extLst>
      <p:ext uri="{BB962C8B-B14F-4D97-AF65-F5344CB8AC3E}">
        <p14:creationId xmlns:p14="http://schemas.microsoft.com/office/powerpoint/2010/main" val="38719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git\gitbook-treinamento-microservices\assets\monolithic-vs-microservi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980728"/>
            <a:ext cx="8892480" cy="483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61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Práticas recomendadas</a:t>
            </a:r>
            <a:endParaRPr lang="pt-BR" dirty="0" smtClean="0"/>
          </a:p>
        </p:txBody>
      </p:sp>
      <p:sp>
        <p:nvSpPr>
          <p:cNvPr id="3" name="Espaço Reservado para Conteúdo 2"/>
          <p:cNvSpPr>
            <a:spLocks noGrp="1"/>
          </p:cNvSpPr>
          <p:nvPr>
            <p:ph idx="1"/>
          </p:nvPr>
        </p:nvSpPr>
        <p:spPr/>
        <p:txBody>
          <a:bodyPr>
            <a:noAutofit/>
          </a:bodyPr>
          <a:lstStyle/>
          <a:p>
            <a:r>
              <a:rPr lang="pt-BR" sz="2200" dirty="0"/>
              <a:t>Modele os serviços em torno de domínio da </a:t>
            </a:r>
            <a:r>
              <a:rPr lang="pt-BR" sz="2200" dirty="0" smtClean="0"/>
              <a:t>empresa</a:t>
            </a:r>
          </a:p>
          <a:p>
            <a:r>
              <a:rPr lang="pt-BR" sz="2200" dirty="0"/>
              <a:t>Descentralize </a:t>
            </a:r>
            <a:r>
              <a:rPr lang="pt-BR" sz="2200" dirty="0" smtClean="0"/>
              <a:t>tudo</a:t>
            </a:r>
          </a:p>
          <a:p>
            <a:r>
              <a:rPr lang="pt-BR" sz="2200" dirty="0"/>
              <a:t>O armazenamento de dados deve ser privado para o serviço que é o proprietário dos </a:t>
            </a:r>
            <a:r>
              <a:rPr lang="pt-BR" sz="2200" dirty="0" smtClean="0"/>
              <a:t>dados</a:t>
            </a:r>
          </a:p>
          <a:p>
            <a:r>
              <a:rPr lang="pt-BR" sz="2200" dirty="0"/>
              <a:t>Os serviços comunicam-se por meio de </a:t>
            </a:r>
            <a:r>
              <a:rPr lang="pt-BR" sz="2200" dirty="0" err="1"/>
              <a:t>APIs</a:t>
            </a:r>
            <a:r>
              <a:rPr lang="pt-BR" sz="2200" dirty="0"/>
              <a:t> bem </a:t>
            </a:r>
            <a:r>
              <a:rPr lang="pt-BR" sz="2200" dirty="0" smtClean="0"/>
              <a:t>projetadas</a:t>
            </a:r>
          </a:p>
          <a:p>
            <a:r>
              <a:rPr lang="pt-BR" sz="2200" dirty="0"/>
              <a:t>Evite acoplamento entre </a:t>
            </a:r>
            <a:r>
              <a:rPr lang="pt-BR" sz="2200" dirty="0" smtClean="0"/>
              <a:t>serviços</a:t>
            </a:r>
          </a:p>
          <a:p>
            <a:r>
              <a:rPr lang="pt-BR" sz="2200" dirty="0"/>
              <a:t>Transfira problemas abrangentes, como autenticação e terminação SSL, para o </a:t>
            </a:r>
            <a:r>
              <a:rPr lang="pt-BR" sz="2200" dirty="0" smtClean="0"/>
              <a:t>gateway</a:t>
            </a:r>
          </a:p>
          <a:p>
            <a:r>
              <a:rPr lang="pt-BR" sz="2200" dirty="0"/>
              <a:t>Mantenha o conhecimento de domínio fora do </a:t>
            </a:r>
            <a:r>
              <a:rPr lang="pt-BR" sz="2200" dirty="0" smtClean="0"/>
              <a:t>gateway</a:t>
            </a:r>
          </a:p>
          <a:p>
            <a:r>
              <a:rPr lang="pt-BR" sz="2200" dirty="0"/>
              <a:t>Os serviços devem ter um acoplamento flexível e alta coesão </a:t>
            </a:r>
            <a:r>
              <a:rPr lang="pt-BR" sz="2200" dirty="0" smtClean="0"/>
              <a:t>funcional</a:t>
            </a:r>
          </a:p>
          <a:p>
            <a:r>
              <a:rPr lang="pt-BR" sz="2200" dirty="0"/>
              <a:t>Isole falhas</a:t>
            </a:r>
            <a:endParaRPr lang="pt-BR" sz="2200" dirty="0" smtClean="0"/>
          </a:p>
        </p:txBody>
      </p:sp>
    </p:spTree>
    <p:extLst>
      <p:ext uri="{BB962C8B-B14F-4D97-AF65-F5344CB8AC3E}">
        <p14:creationId xmlns:p14="http://schemas.microsoft.com/office/powerpoint/2010/main" val="26092649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08920"/>
            <a:ext cx="8229600" cy="1143000"/>
          </a:xfrm>
        </p:spPr>
        <p:txBody>
          <a:bodyPr/>
          <a:lstStyle/>
          <a:p>
            <a:r>
              <a:rPr lang="pt-BR" dirty="0"/>
              <a:t>Análise de domínio</a:t>
            </a:r>
          </a:p>
        </p:txBody>
      </p:sp>
    </p:spTree>
    <p:extLst>
      <p:ext uri="{BB962C8B-B14F-4D97-AF65-F5344CB8AC3E}">
        <p14:creationId xmlns:p14="http://schemas.microsoft.com/office/powerpoint/2010/main" val="34531203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git\gitbook-treinamento-microservices\assets\04-ddd-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80" y="2888940"/>
            <a:ext cx="8770437"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662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Analisar o domínio</a:t>
            </a:r>
            <a:endParaRPr lang="pt-BR" dirty="0" smtClean="0"/>
          </a:p>
        </p:txBody>
      </p:sp>
      <p:pic>
        <p:nvPicPr>
          <p:cNvPr id="3074" name="Picture 2" descr="Resultado de imagem para domain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20566" r="22439"/>
          <a:stretch/>
        </p:blipFill>
        <p:spPr bwMode="auto">
          <a:xfrm>
            <a:off x="-33769" y="1412776"/>
            <a:ext cx="9163914"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7571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analisando o domínio corporativo</a:t>
            </a:r>
            <a:endParaRPr lang="pt-BR" dirty="0" smtClean="0"/>
          </a:p>
        </p:txBody>
      </p:sp>
      <p:pic>
        <p:nvPicPr>
          <p:cNvPr id="4098" name="Picture 2" descr="E:\git\gitbook-treinamento-microservices\assets\04-dd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556792"/>
            <a:ext cx="904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53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Definir contextos limitados</a:t>
            </a:r>
            <a:endParaRPr lang="pt-BR" dirty="0" smtClean="0"/>
          </a:p>
        </p:txBody>
      </p:sp>
      <p:pic>
        <p:nvPicPr>
          <p:cNvPr id="5122" name="Picture 2" descr="E:\git\gitbook-treinamento-microservices\assets\04-dd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776"/>
            <a:ext cx="920115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886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857500"/>
            <a:ext cx="8229600" cy="1143000"/>
          </a:xfrm>
        </p:spPr>
        <p:txBody>
          <a:bodyPr>
            <a:normAutofit/>
          </a:bodyPr>
          <a:lstStyle/>
          <a:p>
            <a:r>
              <a:rPr lang="pt-BR" b="1" dirty="0"/>
              <a:t>DDD tático</a:t>
            </a:r>
            <a:endParaRPr lang="pt-BR" dirty="0" smtClean="0"/>
          </a:p>
        </p:txBody>
      </p:sp>
    </p:spTree>
    <p:extLst>
      <p:ext uri="{BB962C8B-B14F-4D97-AF65-F5344CB8AC3E}">
        <p14:creationId xmlns:p14="http://schemas.microsoft.com/office/powerpoint/2010/main" val="346039593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Visão geral dos padrões táticos</a:t>
            </a:r>
            <a:endParaRPr lang="pt-BR" dirty="0" smtClean="0"/>
          </a:p>
        </p:txBody>
      </p:sp>
      <p:pic>
        <p:nvPicPr>
          <p:cNvPr id="6146" name="Picture 2" descr="E:\git\gitbook-treinamento-microservices\assets\04-ddd-patter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2476"/>
            <a:ext cx="836937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64276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Explorando os padrões</a:t>
            </a:r>
            <a:endParaRPr lang="pt-BR" dirty="0" smtClean="0"/>
          </a:p>
        </p:txBody>
      </p:sp>
      <p:sp>
        <p:nvSpPr>
          <p:cNvPr id="3" name="Espaço Reservado para Conteúdo 2"/>
          <p:cNvSpPr>
            <a:spLocks noGrp="1"/>
          </p:cNvSpPr>
          <p:nvPr>
            <p:ph idx="1"/>
          </p:nvPr>
        </p:nvSpPr>
        <p:spPr>
          <a:xfrm>
            <a:off x="457200" y="1916832"/>
            <a:ext cx="8229600" cy="4525963"/>
          </a:xfrm>
        </p:spPr>
        <p:txBody>
          <a:bodyPr>
            <a:normAutofit fontScale="70000" lnSpcReduction="20000"/>
          </a:bodyPr>
          <a:lstStyle/>
          <a:p>
            <a:pPr marL="0" indent="0">
              <a:buNone/>
            </a:pPr>
            <a:r>
              <a:rPr lang="pt-BR" sz="2800" dirty="0" smtClean="0"/>
              <a:t>- </a:t>
            </a:r>
            <a:r>
              <a:rPr lang="pt-BR" sz="2800" dirty="0"/>
              <a:t>Um cliente pode solicitar que um </a:t>
            </a:r>
            <a:r>
              <a:rPr lang="pt-BR" sz="2800" dirty="0" err="1"/>
              <a:t>drone</a:t>
            </a:r>
            <a:r>
              <a:rPr lang="pt-BR" sz="2800" dirty="0"/>
              <a:t> colete os produtos de uma empresa que está registrada com o serviço de entrega por </a:t>
            </a:r>
            <a:r>
              <a:rPr lang="pt-BR" sz="2800" dirty="0" err="1"/>
              <a:t>drones</a:t>
            </a:r>
            <a:r>
              <a:rPr lang="pt-BR" sz="2800" dirty="0"/>
              <a:t>.</a:t>
            </a:r>
          </a:p>
          <a:p>
            <a:pPr marL="0" indent="0">
              <a:buNone/>
            </a:pPr>
            <a:r>
              <a:rPr lang="pt-BR" sz="2800" dirty="0"/>
              <a:t>- O remetente gera uma marcação (código de barras ou RFID) para colocar no pacote.</a:t>
            </a:r>
          </a:p>
          <a:p>
            <a:pPr marL="0" indent="0">
              <a:buNone/>
            </a:pPr>
            <a:r>
              <a:rPr lang="pt-BR" sz="2800" dirty="0"/>
              <a:t>- Um </a:t>
            </a:r>
            <a:r>
              <a:rPr lang="pt-BR" sz="2800" dirty="0" err="1"/>
              <a:t>drone</a:t>
            </a:r>
            <a:r>
              <a:rPr lang="pt-BR" sz="2800" dirty="0"/>
              <a:t> coletará um pacote no local de origem e o entregará no local de destino.</a:t>
            </a:r>
          </a:p>
          <a:p>
            <a:pPr marL="0" indent="0">
              <a:buNone/>
            </a:pPr>
            <a:r>
              <a:rPr lang="pt-BR" sz="2800" dirty="0"/>
              <a:t>- Quando um cliente agenda uma entrega, o sistema fornece um ETA com base em informações de rota, condições climáticas e dados históricos.</a:t>
            </a:r>
          </a:p>
          <a:p>
            <a:pPr marL="0" indent="0">
              <a:buNone/>
            </a:pPr>
            <a:r>
              <a:rPr lang="pt-BR" sz="2800" dirty="0"/>
              <a:t>- Quando o </a:t>
            </a:r>
            <a:r>
              <a:rPr lang="pt-BR" sz="2800" dirty="0" err="1"/>
              <a:t>drone</a:t>
            </a:r>
            <a:r>
              <a:rPr lang="pt-BR" sz="2800" dirty="0"/>
              <a:t> está em trânsito, um usuário pode acompanhar a localização atual e a ETA mais recente.</a:t>
            </a:r>
          </a:p>
          <a:p>
            <a:pPr marL="0" indent="0">
              <a:buNone/>
            </a:pPr>
            <a:r>
              <a:rPr lang="pt-BR" sz="2800" dirty="0"/>
              <a:t>- Até que um </a:t>
            </a:r>
            <a:r>
              <a:rPr lang="pt-BR" sz="2800" dirty="0" err="1"/>
              <a:t>drone</a:t>
            </a:r>
            <a:r>
              <a:rPr lang="pt-BR" sz="2800" dirty="0"/>
              <a:t> tenha coletado o pacote, o cliente pode cancelar uma entrega.</a:t>
            </a:r>
          </a:p>
          <a:p>
            <a:pPr marL="0" indent="0">
              <a:buNone/>
            </a:pPr>
            <a:r>
              <a:rPr lang="pt-BR" sz="2800" dirty="0"/>
              <a:t>- O cliente é notificado quando a entrega é concluída.</a:t>
            </a:r>
          </a:p>
          <a:p>
            <a:pPr marL="0" indent="0">
              <a:buNone/>
            </a:pPr>
            <a:r>
              <a:rPr lang="pt-BR" sz="2800" dirty="0"/>
              <a:t>- O remetente pode solicitar confirmação de entrega do cliente, na forma de uma assinatura ou impressão digital.</a:t>
            </a:r>
          </a:p>
          <a:p>
            <a:pPr marL="0" indent="0">
              <a:buNone/>
            </a:pPr>
            <a:r>
              <a:rPr lang="pt-BR" sz="2800" dirty="0"/>
              <a:t>- Os usuários podem pesquisar o histórico de uma entrega concluída.</a:t>
            </a:r>
            <a:endParaRPr lang="pt-BR" sz="2800" dirty="0" smtClean="0"/>
          </a:p>
        </p:txBody>
      </p:sp>
    </p:spTree>
    <p:extLst>
      <p:ext uri="{BB962C8B-B14F-4D97-AF65-F5344CB8AC3E}">
        <p14:creationId xmlns:p14="http://schemas.microsoft.com/office/powerpoint/2010/main" val="23662475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Explorando os padrões</a:t>
            </a:r>
            <a:endParaRPr lang="pt-BR" dirty="0" smtClean="0"/>
          </a:p>
        </p:txBody>
      </p:sp>
      <p:sp>
        <p:nvSpPr>
          <p:cNvPr id="3" name="Espaço Reservado para Conteúdo 2"/>
          <p:cNvSpPr>
            <a:spLocks noGrp="1"/>
          </p:cNvSpPr>
          <p:nvPr>
            <p:ph idx="1"/>
          </p:nvPr>
        </p:nvSpPr>
        <p:spPr>
          <a:xfrm>
            <a:off x="457200" y="1916832"/>
            <a:ext cx="8229600" cy="4525963"/>
          </a:xfrm>
        </p:spPr>
        <p:txBody>
          <a:bodyPr>
            <a:normAutofit/>
          </a:bodyPr>
          <a:lstStyle/>
          <a:p>
            <a:pPr marL="0" indent="0">
              <a:buNone/>
            </a:pPr>
            <a:r>
              <a:rPr lang="pt-BR" sz="2800" dirty="0"/>
              <a:t>- Entrega</a:t>
            </a:r>
          </a:p>
          <a:p>
            <a:pPr marL="0" indent="0">
              <a:buNone/>
            </a:pPr>
            <a:r>
              <a:rPr lang="pt-BR" sz="2800" dirty="0"/>
              <a:t>- Pacote</a:t>
            </a:r>
          </a:p>
          <a:p>
            <a:pPr marL="0" indent="0">
              <a:buNone/>
            </a:pPr>
            <a:r>
              <a:rPr lang="pt-BR" sz="2800" dirty="0"/>
              <a:t>- </a:t>
            </a:r>
            <a:r>
              <a:rPr lang="pt-BR" sz="2800" dirty="0" err="1"/>
              <a:t>Drone</a:t>
            </a:r>
            <a:endParaRPr lang="pt-BR" sz="2800" dirty="0"/>
          </a:p>
          <a:p>
            <a:pPr marL="0" indent="0">
              <a:buNone/>
            </a:pPr>
            <a:r>
              <a:rPr lang="pt-BR" sz="2800" dirty="0"/>
              <a:t>- Conta</a:t>
            </a:r>
          </a:p>
          <a:p>
            <a:pPr marL="0" indent="0">
              <a:buNone/>
            </a:pPr>
            <a:r>
              <a:rPr lang="pt-BR" sz="2800" dirty="0"/>
              <a:t>- Confirmação</a:t>
            </a:r>
          </a:p>
          <a:p>
            <a:pPr marL="0" indent="0">
              <a:buNone/>
            </a:pPr>
            <a:r>
              <a:rPr lang="pt-BR" sz="2800" dirty="0"/>
              <a:t>- Notificação</a:t>
            </a:r>
          </a:p>
          <a:p>
            <a:pPr marL="0" indent="0">
              <a:buNone/>
            </a:pPr>
            <a:r>
              <a:rPr lang="pt-BR" sz="2800" dirty="0"/>
              <a:t>- Marca</a:t>
            </a:r>
            <a:endParaRPr lang="pt-BR" sz="2800" dirty="0" smtClean="0"/>
          </a:p>
        </p:txBody>
      </p:sp>
    </p:spTree>
    <p:extLst>
      <p:ext uri="{BB962C8B-B14F-4D97-AF65-F5344CB8AC3E}">
        <p14:creationId xmlns:p14="http://schemas.microsoft.com/office/powerpoint/2010/main" val="35730735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ultado de imagem para microservices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16" y="692694"/>
            <a:ext cx="8496944" cy="583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236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Explorando os padrões</a:t>
            </a:r>
            <a:endParaRPr lang="pt-BR" dirty="0" smtClean="0"/>
          </a:p>
        </p:txBody>
      </p:sp>
      <p:pic>
        <p:nvPicPr>
          <p:cNvPr id="7170" name="Picture 2" descr="E:\git\gitbook-treinamento-microservices\assets\04-delivery-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3" y="2420888"/>
            <a:ext cx="9004553" cy="334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3623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Explorando os padrões</a:t>
            </a:r>
            <a:endParaRPr lang="pt-BR" dirty="0" smtClean="0"/>
          </a:p>
        </p:txBody>
      </p:sp>
      <p:pic>
        <p:nvPicPr>
          <p:cNvPr id="8194" name="Picture 2" descr="E:\git\gitbook-treinamento-microservices\assets\04-drone-dd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1" y="2708920"/>
            <a:ext cx="8971605"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103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Identificando limites de </a:t>
            </a:r>
            <a:r>
              <a:rPr lang="pt-BR" b="1" dirty="0" err="1"/>
              <a:t>microsserviço</a:t>
            </a:r>
            <a:endParaRPr lang="pt-BR" dirty="0" smtClean="0"/>
          </a:p>
        </p:txBody>
      </p:sp>
      <p:pic>
        <p:nvPicPr>
          <p:cNvPr id="9218" name="Picture 2" descr="E:\git\gitbook-treinamento-microservices\assets\04-bounded-contex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04392"/>
            <a:ext cx="7848872" cy="501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67411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Do modelo de domínio a </a:t>
            </a:r>
            <a:r>
              <a:rPr lang="pt-BR" b="1" dirty="0" err="1"/>
              <a:t>microsserviços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1704310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Definindo os </a:t>
            </a:r>
            <a:r>
              <a:rPr lang="pt-BR" b="1" dirty="0" err="1"/>
              <a:t>microsserviços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a:t>TODO</a:t>
            </a:r>
          </a:p>
          <a:p>
            <a:pPr marL="0" indent="0">
              <a:buNone/>
            </a:pPr>
            <a:endParaRPr lang="pt-BR" sz="2800" dirty="0" smtClean="0"/>
          </a:p>
        </p:txBody>
      </p:sp>
    </p:spTree>
    <p:extLst>
      <p:ext uri="{BB962C8B-B14F-4D97-AF65-F5344CB8AC3E}">
        <p14:creationId xmlns:p14="http://schemas.microsoft.com/office/powerpoint/2010/main" val="261593386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Escolhendo um opção de computação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8338794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Orquestradores de serviço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38906514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Contêineres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66324318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Server </a:t>
            </a:r>
            <a:r>
              <a:rPr lang="pt-BR" b="1" dirty="0" err="1"/>
              <a:t>Less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78061079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Considerações de dados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831114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Definição de </a:t>
            </a:r>
            <a:r>
              <a:rPr lang="pt-BR" b="1" dirty="0" err="1"/>
              <a:t>Microsserviços</a:t>
            </a:r>
            <a:endParaRPr lang="pt-BR" dirty="0"/>
          </a:p>
        </p:txBody>
      </p:sp>
      <p:sp>
        <p:nvSpPr>
          <p:cNvPr id="3" name="Espaço Reservado para Conteúdo 2"/>
          <p:cNvSpPr>
            <a:spLocks noGrp="1"/>
          </p:cNvSpPr>
          <p:nvPr>
            <p:ph idx="1"/>
          </p:nvPr>
        </p:nvSpPr>
        <p:spPr>
          <a:xfrm>
            <a:off x="467544" y="1772816"/>
            <a:ext cx="8229600" cy="4536504"/>
          </a:xfrm>
        </p:spPr>
        <p:txBody>
          <a:bodyPr>
            <a:noAutofit/>
          </a:bodyPr>
          <a:lstStyle/>
          <a:p>
            <a:r>
              <a:rPr lang="pt-BR" sz="2400" dirty="0"/>
              <a:t>É</a:t>
            </a:r>
            <a:r>
              <a:rPr lang="pt-BR" sz="2400" dirty="0" smtClean="0"/>
              <a:t> uma função essencial de uma aplicação e é executado independentemente dos outros serviços;</a:t>
            </a:r>
          </a:p>
          <a:p>
            <a:endParaRPr lang="pt-BR" sz="2400" dirty="0" smtClean="0"/>
          </a:p>
          <a:p>
            <a:r>
              <a:rPr lang="pt-BR" sz="2400" dirty="0" smtClean="0"/>
              <a:t>É mais complexa do que o mero acoplamento flexível das funções essenciais de uma aplicação;</a:t>
            </a:r>
          </a:p>
          <a:p>
            <a:endParaRPr lang="pt-BR" sz="2400" dirty="0"/>
          </a:p>
          <a:p>
            <a:r>
              <a:rPr lang="pt-BR" sz="2400" dirty="0" smtClean="0"/>
              <a:t>Trata-se da restruturação das equipes de desenvolvimento e da comunicação entre serviços de modo a preparar a aplicação para falhas inevitáveis, escalabilidade futura e integração de recursos novos;</a:t>
            </a:r>
            <a:endParaRPr lang="pt-BR" sz="2400" dirty="0"/>
          </a:p>
        </p:txBody>
      </p:sp>
    </p:spTree>
    <p:extLst>
      <p:ext uri="{BB962C8B-B14F-4D97-AF65-F5344CB8AC3E}">
        <p14:creationId xmlns:p14="http://schemas.microsoft.com/office/powerpoint/2010/main" val="153211217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Desafios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80490073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Abordagens ao gerenciamento de dados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45955900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Escolhendo os repositórios de dados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68425642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Serviço de Entrega</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896228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Serviço de histórico da entrega</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45047282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Serviço de pacote</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67990748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Comunicação entre serviços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5261202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Desafios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403586649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Sistema de mensagens síncrono versus assíncrono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76095965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Entrega por </a:t>
            </a:r>
            <a:r>
              <a:rPr lang="pt-BR" b="1" dirty="0" err="1"/>
              <a:t>Drones</a:t>
            </a:r>
            <a:r>
              <a:rPr lang="pt-BR" b="1" dirty="0"/>
              <a:t>: escolhendo os padrões de mensagens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665369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157509" y="446008"/>
            <a:ext cx="2810449" cy="646331"/>
          </a:xfrm>
          <a:prstGeom prst="rect">
            <a:avLst/>
          </a:prstGeom>
          <a:noFill/>
        </p:spPr>
        <p:txBody>
          <a:bodyPr wrap="none" rtlCol="0">
            <a:spAutoFit/>
          </a:bodyPr>
          <a:lstStyle/>
          <a:p>
            <a:r>
              <a:rPr lang="pt-BR" sz="3600" dirty="0" smtClean="0"/>
              <a:t>@</a:t>
            </a:r>
            <a:r>
              <a:rPr lang="pt-BR" sz="3600" dirty="0" err="1" smtClean="0"/>
              <a:t>tiagolpadua</a:t>
            </a:r>
            <a:endParaRPr lang="pt-BR" sz="3600" dirty="0"/>
          </a:p>
        </p:txBody>
      </p:sp>
      <p:pic>
        <p:nvPicPr>
          <p:cNvPr id="5" name="Picture 4" descr="Resultado de imagem para linkedi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426" y="1586571"/>
            <a:ext cx="923029" cy="923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m para github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7276" y="2890479"/>
            <a:ext cx="1037329" cy="1037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sultado de imagem para twitt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918" y="332656"/>
            <a:ext cx="1080044" cy="873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esultado de imagem para gmail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4426" y="4308687"/>
            <a:ext cx="943028" cy="9430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m para whatsapp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9916" y="5632593"/>
            <a:ext cx="1032049" cy="1036767"/>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3157509" y="1817252"/>
            <a:ext cx="5518947" cy="461665"/>
          </a:xfrm>
          <a:prstGeom prst="rect">
            <a:avLst/>
          </a:prstGeom>
          <a:noFill/>
        </p:spPr>
        <p:txBody>
          <a:bodyPr wrap="none" rtlCol="0">
            <a:spAutoFit/>
          </a:bodyPr>
          <a:lstStyle/>
          <a:p>
            <a:r>
              <a:rPr lang="pt-BR" sz="2400" dirty="0" smtClean="0">
                <a:hlinkClick r:id="rId7"/>
              </a:rPr>
              <a:t>https://www.linkedin.com/in/tiagolpadua</a:t>
            </a:r>
            <a:endParaRPr lang="pt-BR" sz="2400" dirty="0"/>
          </a:p>
        </p:txBody>
      </p:sp>
      <p:sp>
        <p:nvSpPr>
          <p:cNvPr id="11" name="Retângulo 10"/>
          <p:cNvSpPr/>
          <p:nvPr/>
        </p:nvSpPr>
        <p:spPr>
          <a:xfrm>
            <a:off x="3157509" y="3178310"/>
            <a:ext cx="4147867" cy="461665"/>
          </a:xfrm>
          <a:prstGeom prst="rect">
            <a:avLst/>
          </a:prstGeom>
        </p:spPr>
        <p:txBody>
          <a:bodyPr wrap="none">
            <a:spAutoFit/>
          </a:bodyPr>
          <a:lstStyle/>
          <a:p>
            <a:r>
              <a:rPr lang="pt-BR" sz="2400" dirty="0" smtClean="0">
                <a:hlinkClick r:id="rId8"/>
              </a:rPr>
              <a:t>https://github.com/tiagolpadua</a:t>
            </a:r>
            <a:endParaRPr lang="pt-BR" sz="2400" dirty="0"/>
          </a:p>
        </p:txBody>
      </p:sp>
      <p:sp>
        <p:nvSpPr>
          <p:cNvPr id="14" name="Retângulo 13"/>
          <p:cNvSpPr/>
          <p:nvPr/>
        </p:nvSpPr>
        <p:spPr>
          <a:xfrm>
            <a:off x="3157509" y="4549368"/>
            <a:ext cx="3225691" cy="461665"/>
          </a:xfrm>
          <a:prstGeom prst="rect">
            <a:avLst/>
          </a:prstGeom>
        </p:spPr>
        <p:txBody>
          <a:bodyPr wrap="none">
            <a:spAutoFit/>
          </a:bodyPr>
          <a:lstStyle/>
          <a:p>
            <a:r>
              <a:rPr lang="pt-BR" sz="2400" dirty="0" smtClean="0">
                <a:hlinkClick r:id="rId9"/>
              </a:rPr>
              <a:t>tiagolpadua@gmail.com</a:t>
            </a:r>
            <a:endParaRPr lang="pt-BR" sz="2400" dirty="0"/>
          </a:p>
        </p:txBody>
      </p:sp>
      <p:sp>
        <p:nvSpPr>
          <p:cNvPr id="15" name="Retângulo 14"/>
          <p:cNvSpPr/>
          <p:nvPr/>
        </p:nvSpPr>
        <p:spPr>
          <a:xfrm>
            <a:off x="3157509" y="5920143"/>
            <a:ext cx="2244525" cy="461665"/>
          </a:xfrm>
          <a:prstGeom prst="rect">
            <a:avLst/>
          </a:prstGeom>
        </p:spPr>
        <p:txBody>
          <a:bodyPr wrap="none">
            <a:spAutoFit/>
          </a:bodyPr>
          <a:lstStyle/>
          <a:p>
            <a:r>
              <a:rPr lang="pt-BR" sz="2400" dirty="0" smtClean="0"/>
              <a:t>(61) 99275-7212</a:t>
            </a:r>
            <a:endParaRPr lang="pt-BR" sz="2400" dirty="0"/>
          </a:p>
        </p:txBody>
      </p:sp>
      <p:pic>
        <p:nvPicPr>
          <p:cNvPr id="2054" name="Picture 6" descr="https://avatars1.githubusercontent.com/u/2568093?s=460&amp;v=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2" y="-23552"/>
            <a:ext cx="1176065" cy="117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0839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git\gitbook-treinamento-microservices\assets\monolithic-appro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640218"/>
            <a:ext cx="5472608" cy="6173158"/>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743487" y="44624"/>
            <a:ext cx="3657027" cy="461665"/>
          </a:xfrm>
          <a:prstGeom prst="rect">
            <a:avLst/>
          </a:prstGeom>
        </p:spPr>
        <p:txBody>
          <a:bodyPr wrap="none">
            <a:spAutoFit/>
          </a:bodyPr>
          <a:lstStyle/>
          <a:p>
            <a:r>
              <a:rPr lang="pt-BR" sz="2400" dirty="0"/>
              <a:t>Uma abordagem monolítica</a:t>
            </a:r>
          </a:p>
        </p:txBody>
      </p:sp>
    </p:spTree>
    <p:extLst>
      <p:ext uri="{BB962C8B-B14F-4D97-AF65-F5344CB8AC3E}">
        <p14:creationId xmlns:p14="http://schemas.microsoft.com/office/powerpoint/2010/main" val="197046075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Usando uma malha de serviço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5289991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Design de API</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72722949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Considerações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72911343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Projeto de API </a:t>
            </a:r>
            <a:r>
              <a:rPr lang="pt-BR" b="1" dirty="0" err="1"/>
              <a:t>RESTful</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4401669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Mapeamento de REST para padrões de DDD</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46400324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Controle de versão de API</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66122061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Ingestão de dados e fluxo de </a:t>
            </a:r>
            <a:r>
              <a:rPr lang="pt-BR" b="1" dirty="0" smtClean="0"/>
              <a:t>trabalho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76210745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O fluxo de trabalho da entrega por </a:t>
            </a:r>
            <a:r>
              <a:rPr lang="pt-BR" b="1" dirty="0" err="1"/>
              <a:t>drone</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98344785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Ingestão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73118645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Tratamento de falhas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976729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git\gitbook-treinamento-microservices\assets\microservices-appro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947850"/>
            <a:ext cx="5616624" cy="5910149"/>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294068" y="116632"/>
            <a:ext cx="4555863" cy="461665"/>
          </a:xfrm>
          <a:prstGeom prst="rect">
            <a:avLst/>
          </a:prstGeom>
        </p:spPr>
        <p:txBody>
          <a:bodyPr wrap="none">
            <a:spAutoFit/>
          </a:bodyPr>
          <a:lstStyle/>
          <a:p>
            <a:r>
              <a:rPr lang="pt-BR" sz="2400" dirty="0"/>
              <a:t>Uma abordagem de </a:t>
            </a:r>
            <a:r>
              <a:rPr lang="pt-BR" sz="2400" dirty="0" err="1"/>
              <a:t>microsserviços</a:t>
            </a:r>
            <a:endParaRPr lang="pt-BR" sz="2400" dirty="0"/>
          </a:p>
        </p:txBody>
      </p:sp>
    </p:spTree>
    <p:extLst>
      <p:ext uri="{BB962C8B-B14F-4D97-AF65-F5344CB8AC3E}">
        <p14:creationId xmlns:p14="http://schemas.microsoft.com/office/powerpoint/2010/main" val="239281656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Transações de compensação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37144011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Operações idempotentes e não idempotentes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7946584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Exemplo: operações idempotentes</a:t>
            </a:r>
            <a:br>
              <a:rPr lang="pt-BR" b="1" dirty="0"/>
            </a:b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29236411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Gateways de API</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41359224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O que é um gateway de API?</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871628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Escolhendo uma tecnologia de gateway</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37756630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2780928"/>
            <a:ext cx="8229600" cy="1143000"/>
          </a:xfrm>
        </p:spPr>
        <p:txBody>
          <a:bodyPr>
            <a:noAutofit/>
          </a:bodyPr>
          <a:lstStyle/>
          <a:p>
            <a:r>
              <a:rPr lang="pt-BR" sz="8800" b="1" dirty="0" smtClean="0"/>
              <a:t>Módulo II: Implantação de </a:t>
            </a:r>
            <a:r>
              <a:rPr lang="pt-BR" sz="8800" b="1" dirty="0" err="1" smtClean="0"/>
              <a:t>Microsserviços</a:t>
            </a:r>
            <a:endParaRPr lang="pt-BR" sz="8800" b="1" dirty="0"/>
          </a:p>
        </p:txBody>
      </p:sp>
    </p:spTree>
    <p:extLst>
      <p:ext uri="{BB962C8B-B14F-4D97-AF65-F5344CB8AC3E}">
        <p14:creationId xmlns:p14="http://schemas.microsoft.com/office/powerpoint/2010/main" val="8519367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924944"/>
            <a:ext cx="8229600" cy="1143000"/>
          </a:xfrm>
        </p:spPr>
        <p:txBody>
          <a:bodyPr>
            <a:normAutofit fontScale="90000"/>
          </a:bodyPr>
          <a:lstStyle/>
          <a:p>
            <a:r>
              <a:rPr lang="pt-BR" sz="5400" b="1" dirty="0" err="1" smtClean="0"/>
              <a:t>Microsserviços</a:t>
            </a:r>
            <a:r>
              <a:rPr lang="pt-BR" sz="5400" b="1" dirty="0" smtClean="0"/>
              <a:t> em Container </a:t>
            </a:r>
            <a:r>
              <a:rPr lang="pt-BR" sz="5400" b="1" dirty="0" err="1" smtClean="0"/>
              <a:t>Docker</a:t>
            </a:r>
            <a:endParaRPr lang="pt-BR" sz="5400" b="1" dirty="0"/>
          </a:p>
        </p:txBody>
      </p:sp>
      <p:sp>
        <p:nvSpPr>
          <p:cNvPr id="3" name="CaixaDeTexto 2"/>
          <p:cNvSpPr txBox="1"/>
          <p:nvPr/>
        </p:nvSpPr>
        <p:spPr>
          <a:xfrm>
            <a:off x="50774" y="35332"/>
            <a:ext cx="1136850" cy="369332"/>
          </a:xfrm>
          <a:prstGeom prst="rect">
            <a:avLst/>
          </a:prstGeom>
          <a:noFill/>
        </p:spPr>
        <p:txBody>
          <a:bodyPr wrap="none" rtlCol="0">
            <a:spAutoFit/>
          </a:bodyPr>
          <a:lstStyle/>
          <a:p>
            <a:r>
              <a:rPr lang="pt-BR" dirty="0" smtClean="0"/>
              <a:t>Capítulo 5</a:t>
            </a:r>
            <a:endParaRPr lang="pt-BR" dirty="0"/>
          </a:p>
        </p:txBody>
      </p:sp>
    </p:spTree>
    <p:extLst>
      <p:ext uri="{BB962C8B-B14F-4D97-AF65-F5344CB8AC3E}">
        <p14:creationId xmlns:p14="http://schemas.microsoft.com/office/powerpoint/2010/main" val="14219032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Integração Contínua</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74172008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Desafios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473904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Benefícios</a:t>
            </a:r>
            <a:endParaRPr lang="pt-BR" dirty="0"/>
          </a:p>
        </p:txBody>
      </p:sp>
      <p:sp>
        <p:nvSpPr>
          <p:cNvPr id="3" name="Espaço Reservado para Conteúdo 2"/>
          <p:cNvSpPr>
            <a:spLocks noGrp="1"/>
          </p:cNvSpPr>
          <p:nvPr>
            <p:ph idx="1"/>
          </p:nvPr>
        </p:nvSpPr>
        <p:spPr>
          <a:xfrm>
            <a:off x="457200" y="1628800"/>
            <a:ext cx="8229600" cy="4525963"/>
          </a:xfrm>
        </p:spPr>
        <p:txBody>
          <a:bodyPr>
            <a:normAutofit fontScale="92500" lnSpcReduction="20000"/>
          </a:bodyPr>
          <a:lstStyle/>
          <a:p>
            <a:r>
              <a:rPr lang="pt-BR" dirty="0" smtClean="0"/>
              <a:t>Lançamento no mercado com mais rapidez</a:t>
            </a:r>
          </a:p>
          <a:p>
            <a:endParaRPr lang="pt-BR" dirty="0"/>
          </a:p>
          <a:p>
            <a:r>
              <a:rPr lang="pt-BR" dirty="0" smtClean="0"/>
              <a:t>Altamente escalável</a:t>
            </a:r>
          </a:p>
          <a:p>
            <a:endParaRPr lang="pt-BR" dirty="0"/>
          </a:p>
          <a:p>
            <a:r>
              <a:rPr lang="pt-BR" dirty="0" err="1" smtClean="0"/>
              <a:t>Resiliente</a:t>
            </a:r>
            <a:endParaRPr lang="pt-BR" dirty="0" smtClean="0"/>
          </a:p>
          <a:p>
            <a:endParaRPr lang="pt-BR" dirty="0"/>
          </a:p>
          <a:p>
            <a:r>
              <a:rPr lang="pt-BR" dirty="0" smtClean="0"/>
              <a:t>Acessível</a:t>
            </a:r>
          </a:p>
          <a:p>
            <a:endParaRPr lang="pt-BR" dirty="0"/>
          </a:p>
          <a:p>
            <a:r>
              <a:rPr lang="pt-BR" dirty="0" smtClean="0"/>
              <a:t>Mais aberta</a:t>
            </a:r>
            <a:endParaRPr lang="pt-BR" dirty="0"/>
          </a:p>
        </p:txBody>
      </p:sp>
    </p:spTree>
    <p:extLst>
      <p:ext uri="{BB962C8B-B14F-4D97-AF65-F5344CB8AC3E}">
        <p14:creationId xmlns:p14="http://schemas.microsoft.com/office/powerpoint/2010/main" val="16929121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Abordagens de CI/CD para </a:t>
            </a:r>
            <a:r>
              <a:rPr lang="pt-BR" b="1" dirty="0" err="1"/>
              <a:t>microsserviços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50029552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Atualizando serviços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74090190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Atualização sem interrupção (Rolling </a:t>
            </a:r>
            <a:r>
              <a:rPr lang="pt-BR" b="1" dirty="0" err="1"/>
              <a:t>update</a:t>
            </a:r>
            <a:r>
              <a:rPr lang="pt-BR" b="1" dirty="0"/>
              <a:t>)</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51208135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Implantação "blue-</a:t>
            </a:r>
            <a:r>
              <a:rPr lang="pt-BR" b="1" dirty="0" err="1"/>
              <a:t>green</a:t>
            </a:r>
            <a:r>
              <a:rPr lang="pt-BR" b="1" dirty="0"/>
              <a:t>"</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67311300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Versão canário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53725965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Conclusão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428110487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924944"/>
            <a:ext cx="8229600" cy="1143000"/>
          </a:xfrm>
        </p:spPr>
        <p:txBody>
          <a:bodyPr>
            <a:normAutofit fontScale="90000"/>
          </a:bodyPr>
          <a:lstStyle/>
          <a:p>
            <a:r>
              <a:rPr lang="pt-BR" sz="5400" b="1" dirty="0" smtClean="0"/>
              <a:t>Implantação e Monitoramento</a:t>
            </a:r>
            <a:endParaRPr lang="pt-BR" sz="5400" b="1" dirty="0"/>
          </a:p>
        </p:txBody>
      </p:sp>
      <p:sp>
        <p:nvSpPr>
          <p:cNvPr id="3" name="CaixaDeTexto 2"/>
          <p:cNvSpPr txBox="1"/>
          <p:nvPr/>
        </p:nvSpPr>
        <p:spPr>
          <a:xfrm>
            <a:off x="50774" y="35332"/>
            <a:ext cx="1136850" cy="369332"/>
          </a:xfrm>
          <a:prstGeom prst="rect">
            <a:avLst/>
          </a:prstGeom>
          <a:noFill/>
        </p:spPr>
        <p:txBody>
          <a:bodyPr wrap="none" rtlCol="0">
            <a:spAutoFit/>
          </a:bodyPr>
          <a:lstStyle/>
          <a:p>
            <a:r>
              <a:rPr lang="pt-BR" dirty="0" smtClean="0"/>
              <a:t>Capítulo 6</a:t>
            </a:r>
            <a:endParaRPr lang="pt-BR" dirty="0"/>
          </a:p>
        </p:txBody>
      </p:sp>
    </p:spTree>
    <p:extLst>
      <p:ext uri="{BB962C8B-B14F-4D97-AF65-F5344CB8AC3E}">
        <p14:creationId xmlns:p14="http://schemas.microsoft.com/office/powerpoint/2010/main" val="22631755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Log e monitoramento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58028624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Considerações</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97680540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Rastreamento distribuído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356162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m para spring tools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76200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89525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t>Opções de tecnologia</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279201055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t>TODO</a:t>
            </a:r>
            <a:endParaRPr lang="pt-BR" dirty="0" smtClean="0"/>
          </a:p>
        </p:txBody>
      </p:sp>
      <p:sp>
        <p:nvSpPr>
          <p:cNvPr id="3" name="Espaço Reservado para Conteúdo 2"/>
          <p:cNvSpPr>
            <a:spLocks noGrp="1"/>
          </p:cNvSpPr>
          <p:nvPr>
            <p:ph idx="1"/>
          </p:nvPr>
        </p:nvSpPr>
        <p:spPr/>
        <p:txBody>
          <a:bodyPr>
            <a:normAutofit/>
          </a:bodyPr>
          <a:lstStyle/>
          <a:p>
            <a:pPr marL="0" indent="0">
              <a:buNone/>
            </a:pPr>
            <a:r>
              <a:rPr lang="pt-BR" sz="2800" dirty="0" smtClean="0"/>
              <a:t>todo</a:t>
            </a:r>
          </a:p>
        </p:txBody>
      </p:sp>
    </p:spTree>
    <p:extLst>
      <p:ext uri="{BB962C8B-B14F-4D97-AF65-F5344CB8AC3E}">
        <p14:creationId xmlns:p14="http://schemas.microsoft.com/office/powerpoint/2010/main" val="1812226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Spring Framework</a:t>
            </a:r>
            <a:endParaRPr lang="pt-BR" dirty="0"/>
          </a:p>
        </p:txBody>
      </p:sp>
      <p:sp>
        <p:nvSpPr>
          <p:cNvPr id="3" name="Espaço Reservado para Conteúdo 2"/>
          <p:cNvSpPr>
            <a:spLocks noGrp="1"/>
          </p:cNvSpPr>
          <p:nvPr>
            <p:ph idx="1"/>
          </p:nvPr>
        </p:nvSpPr>
        <p:spPr>
          <a:xfrm>
            <a:off x="467544" y="2708920"/>
            <a:ext cx="8229600" cy="3052936"/>
          </a:xfrm>
        </p:spPr>
        <p:txBody>
          <a:bodyPr>
            <a:normAutofit/>
          </a:bodyPr>
          <a:lstStyle/>
          <a:p>
            <a:pPr marL="0" indent="0" algn="ctr">
              <a:buNone/>
            </a:pPr>
            <a:r>
              <a:rPr lang="en-US" sz="4000" dirty="0" smtClean="0"/>
              <a:t>"O Spring </a:t>
            </a:r>
            <a:r>
              <a:rPr lang="en-US" sz="4000" dirty="0" smtClean="0"/>
              <a:t>Framework é um framework de </a:t>
            </a:r>
            <a:r>
              <a:rPr lang="en-US" sz="4000" dirty="0" err="1" smtClean="0"/>
              <a:t>aplicações</a:t>
            </a:r>
            <a:r>
              <a:rPr lang="en-US" sz="4000" dirty="0" smtClean="0"/>
              <a:t> e container de </a:t>
            </a:r>
            <a:r>
              <a:rPr lang="en-US" sz="4000" dirty="0" err="1" smtClean="0"/>
              <a:t>inversão</a:t>
            </a:r>
            <a:r>
              <a:rPr lang="en-US" sz="4000" dirty="0" smtClean="0"/>
              <a:t> de </a:t>
            </a:r>
            <a:r>
              <a:rPr lang="en-US" sz="4000" dirty="0" err="1" smtClean="0"/>
              <a:t>controle</a:t>
            </a:r>
            <a:r>
              <a:rPr lang="en-US" sz="4000" dirty="0" smtClean="0"/>
              <a:t> para a </a:t>
            </a:r>
            <a:r>
              <a:rPr lang="en-US" sz="4000" dirty="0" err="1" smtClean="0"/>
              <a:t>plataforma</a:t>
            </a:r>
            <a:r>
              <a:rPr lang="en-US" sz="4000" dirty="0" smtClean="0"/>
              <a:t> Java"</a:t>
            </a:r>
            <a:endParaRPr lang="pt-BR" sz="4000" dirty="0"/>
          </a:p>
        </p:txBody>
      </p:sp>
    </p:spTree>
    <p:extLst>
      <p:ext uri="{BB962C8B-B14F-4D97-AF65-F5344CB8AC3E}">
        <p14:creationId xmlns:p14="http://schemas.microsoft.com/office/powerpoint/2010/main" val="670489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E:\git\gitbook-treinamento-microservices\assets\spring-component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56" y="260648"/>
            <a:ext cx="7992888" cy="6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1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smtClean="0"/>
              <a:t>Container de </a:t>
            </a:r>
            <a:r>
              <a:rPr lang="en-US" dirty="0" err="1" smtClean="0"/>
              <a:t>Inversão</a:t>
            </a:r>
            <a:r>
              <a:rPr lang="en-US" dirty="0" smtClean="0"/>
              <a:t> de </a:t>
            </a:r>
            <a:r>
              <a:rPr lang="en-US" dirty="0" err="1" smtClean="0"/>
              <a:t>Controle</a:t>
            </a:r>
            <a:r>
              <a:rPr lang="en-US" dirty="0" smtClean="0"/>
              <a:t> (</a:t>
            </a:r>
            <a:r>
              <a:rPr lang="en-US" dirty="0" err="1" smtClean="0"/>
              <a:t>injeção</a:t>
            </a:r>
            <a:r>
              <a:rPr lang="en-US" dirty="0" smtClean="0"/>
              <a:t> de </a:t>
            </a:r>
            <a:r>
              <a:rPr lang="en-US" dirty="0" err="1" smtClean="0"/>
              <a:t>dependência</a:t>
            </a:r>
            <a:r>
              <a:rPr lang="en-US" dirty="0" smtClean="0"/>
              <a:t>)</a:t>
            </a:r>
            <a:endParaRPr lang="pt-BR" dirty="0"/>
          </a:p>
        </p:txBody>
      </p:sp>
      <p:sp>
        <p:nvSpPr>
          <p:cNvPr id="3" name="Espaço Reservado para Conteúdo 2"/>
          <p:cNvSpPr>
            <a:spLocks noGrp="1"/>
          </p:cNvSpPr>
          <p:nvPr>
            <p:ph idx="1"/>
          </p:nvPr>
        </p:nvSpPr>
        <p:spPr>
          <a:xfrm>
            <a:off x="467544" y="1628800"/>
            <a:ext cx="8229600" cy="4824536"/>
          </a:xfrm>
        </p:spPr>
        <p:txBody>
          <a:bodyPr>
            <a:noAutofit/>
          </a:bodyPr>
          <a:lstStyle/>
          <a:p>
            <a:r>
              <a:rPr lang="pt-BR" sz="2800" dirty="0" smtClean="0"/>
              <a:t>Fornece um meio consistente de configurar e gerenciar objetos Java usando reflexão;</a:t>
            </a:r>
          </a:p>
          <a:p>
            <a:endParaRPr lang="pt-BR" sz="2800" dirty="0"/>
          </a:p>
          <a:p>
            <a:r>
              <a:rPr lang="pt-BR" sz="2800" dirty="0" smtClean="0"/>
              <a:t>O contêiner é responsável pelo gerenciamento de ciclos de vida de objetos de objetos específicos:</a:t>
            </a:r>
          </a:p>
          <a:p>
            <a:pPr lvl="1"/>
            <a:r>
              <a:rPr lang="pt-BR" dirty="0" smtClean="0"/>
              <a:t>Criando esses objetos</a:t>
            </a:r>
          </a:p>
          <a:p>
            <a:pPr lvl="1"/>
            <a:r>
              <a:rPr lang="pt-BR" dirty="0" smtClean="0"/>
              <a:t>Chamando seus métodos de inicialização</a:t>
            </a:r>
          </a:p>
          <a:p>
            <a:pPr lvl="1"/>
            <a:r>
              <a:rPr lang="pt-BR" dirty="0" smtClean="0"/>
              <a:t>Configurando esses objetos</a:t>
            </a:r>
          </a:p>
          <a:p>
            <a:pPr lvl="1"/>
            <a:r>
              <a:rPr lang="pt-BR" dirty="0" smtClean="0"/>
              <a:t>Conectando-os</a:t>
            </a:r>
            <a:endParaRPr lang="pt-BR" dirty="0"/>
          </a:p>
        </p:txBody>
      </p:sp>
    </p:spTree>
    <p:extLst>
      <p:ext uri="{BB962C8B-B14F-4D97-AF65-F5344CB8AC3E}">
        <p14:creationId xmlns:p14="http://schemas.microsoft.com/office/powerpoint/2010/main" val="427254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Data access framework</a:t>
            </a:r>
            <a:endParaRPr lang="pt-BR" dirty="0"/>
          </a:p>
        </p:txBody>
      </p:sp>
      <p:sp>
        <p:nvSpPr>
          <p:cNvPr id="3" name="Espaço Reservado para Conteúdo 2"/>
          <p:cNvSpPr>
            <a:spLocks noGrp="1"/>
          </p:cNvSpPr>
          <p:nvPr>
            <p:ph idx="1"/>
          </p:nvPr>
        </p:nvSpPr>
        <p:spPr>
          <a:xfrm>
            <a:off x="467544" y="1628800"/>
            <a:ext cx="8229600" cy="4824536"/>
          </a:xfrm>
        </p:spPr>
        <p:txBody>
          <a:bodyPr>
            <a:noAutofit/>
          </a:bodyPr>
          <a:lstStyle/>
          <a:p>
            <a:r>
              <a:rPr lang="pt-BR" sz="3600" dirty="0"/>
              <a:t>A</a:t>
            </a:r>
            <a:r>
              <a:rPr lang="pt-BR" sz="3600" dirty="0" smtClean="0"/>
              <a:t>borda dificuldades comuns que os desenvolvedores enfrentam ao trabalhar com bancos de dados em aplicativos, como por exemplo:</a:t>
            </a:r>
          </a:p>
          <a:p>
            <a:endParaRPr lang="pt-BR" sz="3600" dirty="0" smtClean="0"/>
          </a:p>
          <a:p>
            <a:pPr lvl="1"/>
            <a:r>
              <a:rPr lang="pt-BR" sz="3200" dirty="0" smtClean="0"/>
              <a:t>Gerenciamento de recursos;</a:t>
            </a:r>
          </a:p>
          <a:p>
            <a:pPr lvl="1"/>
            <a:r>
              <a:rPr lang="pt-BR" sz="3200" dirty="0" smtClean="0"/>
              <a:t>Tratamento de exceções;</a:t>
            </a:r>
          </a:p>
          <a:p>
            <a:pPr lvl="1"/>
            <a:r>
              <a:rPr lang="pt-BR" sz="3200" dirty="0" smtClean="0"/>
              <a:t>Gerenciamento de transações;</a:t>
            </a:r>
          </a:p>
        </p:txBody>
      </p:sp>
    </p:spTree>
    <p:extLst>
      <p:ext uri="{BB962C8B-B14F-4D97-AF65-F5344CB8AC3E}">
        <p14:creationId xmlns:p14="http://schemas.microsoft.com/office/powerpoint/2010/main" val="1943105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Data access framework</a:t>
            </a:r>
            <a:endParaRPr lang="pt-BR" dirty="0"/>
          </a:p>
        </p:txBody>
      </p:sp>
      <p:sp>
        <p:nvSpPr>
          <p:cNvPr id="3" name="Espaço Reservado para Conteúdo 2"/>
          <p:cNvSpPr>
            <a:spLocks noGrp="1"/>
          </p:cNvSpPr>
          <p:nvPr>
            <p:ph idx="1"/>
          </p:nvPr>
        </p:nvSpPr>
        <p:spPr>
          <a:xfrm>
            <a:off x="467544" y="1628800"/>
            <a:ext cx="8229600" cy="4824536"/>
          </a:xfrm>
        </p:spPr>
        <p:txBody>
          <a:bodyPr>
            <a:noAutofit/>
          </a:bodyPr>
          <a:lstStyle/>
          <a:p>
            <a:r>
              <a:rPr lang="pt-BR" sz="3600" dirty="0"/>
              <a:t>A</a:t>
            </a:r>
            <a:r>
              <a:rPr lang="pt-BR" sz="3600" dirty="0" smtClean="0"/>
              <a:t>borda dificuldades comuns que os desenvolvedores enfrentam ao trabalhar com bancos de dados em aplicativos, como por exemplo:</a:t>
            </a:r>
          </a:p>
          <a:p>
            <a:endParaRPr lang="pt-BR" sz="3600" dirty="0" smtClean="0"/>
          </a:p>
          <a:p>
            <a:pPr lvl="1"/>
            <a:r>
              <a:rPr lang="pt-BR" sz="3200" dirty="0" smtClean="0"/>
              <a:t>Gerenciamento de recursos;</a:t>
            </a:r>
          </a:p>
          <a:p>
            <a:pPr lvl="1"/>
            <a:r>
              <a:rPr lang="pt-BR" sz="3200" dirty="0" smtClean="0"/>
              <a:t>Tratamento de exceções;</a:t>
            </a:r>
          </a:p>
          <a:p>
            <a:pPr lvl="1"/>
            <a:r>
              <a:rPr lang="pt-BR" sz="3200" dirty="0" smtClean="0"/>
              <a:t>Gerenciamento de transações;</a:t>
            </a:r>
          </a:p>
        </p:txBody>
      </p:sp>
    </p:spTree>
    <p:extLst>
      <p:ext uri="{BB962C8B-B14F-4D97-AF65-F5344CB8AC3E}">
        <p14:creationId xmlns:p14="http://schemas.microsoft.com/office/powerpoint/2010/main" val="4026198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esultado de imagem para spring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8"/>
            <a:ext cx="8190910"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65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708920"/>
            <a:ext cx="8229600" cy="1143000"/>
          </a:xfrm>
        </p:spPr>
        <p:txBody>
          <a:bodyPr>
            <a:noAutofit/>
          </a:bodyPr>
          <a:lstStyle/>
          <a:p>
            <a:r>
              <a:rPr lang="pt-BR" sz="8000" dirty="0" smtClean="0"/>
              <a:t>Apresentações</a:t>
            </a:r>
            <a:endParaRPr lang="pt-BR" sz="8000" dirty="0"/>
          </a:p>
        </p:txBody>
      </p:sp>
    </p:spTree>
    <p:extLst>
      <p:ext uri="{BB962C8B-B14F-4D97-AF65-F5344CB8AC3E}">
        <p14:creationId xmlns:p14="http://schemas.microsoft.com/office/powerpoint/2010/main" val="3587943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457200" y="1600200"/>
            <a:ext cx="8229600" cy="4781128"/>
          </a:xfrm>
        </p:spPr>
        <p:txBody>
          <a:bodyPr>
            <a:noAutofit/>
          </a:bodyPr>
          <a:lstStyle/>
          <a:p>
            <a:r>
              <a:rPr lang="pt-BR" sz="2400" dirty="0" smtClean="0"/>
              <a:t>Prover uma experiência de introdução radicalmente mais </a:t>
            </a:r>
            <a:r>
              <a:rPr lang="pt-BR" sz="2400" b="1" dirty="0" smtClean="0"/>
              <a:t>rápida e amplamente acessível </a:t>
            </a:r>
            <a:r>
              <a:rPr lang="pt-BR" sz="2400" dirty="0" smtClean="0"/>
              <a:t>para todo o desenvolvimento do Spring;</a:t>
            </a:r>
          </a:p>
          <a:p>
            <a:r>
              <a:rPr lang="pt-BR" sz="2400" dirty="0" smtClean="0"/>
              <a:t>Ser primordialmente "</a:t>
            </a:r>
            <a:r>
              <a:rPr lang="pt-BR" sz="2400" b="1" dirty="0" smtClean="0"/>
              <a:t>opinativo</a:t>
            </a:r>
            <a:r>
              <a:rPr lang="pt-BR" sz="2400" dirty="0" smtClean="0"/>
              <a:t>", mas sair caminho rapidamente, quando os requisitos começam a divergir dos padrões;</a:t>
            </a:r>
          </a:p>
          <a:p>
            <a:r>
              <a:rPr lang="pt-BR" sz="2400" dirty="0" smtClean="0"/>
              <a:t>Fornecer vários </a:t>
            </a:r>
            <a:r>
              <a:rPr lang="pt-BR" sz="2400" b="1" dirty="0" smtClean="0"/>
              <a:t>recursos</a:t>
            </a:r>
            <a:r>
              <a:rPr lang="pt-BR" sz="2400" dirty="0" smtClean="0"/>
              <a:t> </a:t>
            </a:r>
            <a:r>
              <a:rPr lang="pt-BR" sz="2400" b="1" dirty="0" smtClean="0"/>
              <a:t>não funcionais </a:t>
            </a:r>
            <a:r>
              <a:rPr lang="pt-BR" sz="2400" dirty="0" smtClean="0"/>
              <a:t>que são comuns a grandes classes de projetos (como servidores incorporados, segurança, métricas, verificações de integridade e configuração </a:t>
            </a:r>
            <a:r>
              <a:rPr lang="pt-BR" sz="2400" dirty="0" err="1" smtClean="0"/>
              <a:t>externalizada</a:t>
            </a:r>
            <a:r>
              <a:rPr lang="pt-BR" sz="2400" dirty="0" smtClean="0"/>
              <a:t>);</a:t>
            </a:r>
          </a:p>
          <a:p>
            <a:r>
              <a:rPr lang="pt-BR" sz="2400" dirty="0" smtClean="0"/>
              <a:t>Absolutamente </a:t>
            </a:r>
            <a:r>
              <a:rPr lang="pt-BR" sz="2400" b="1" dirty="0" smtClean="0"/>
              <a:t>nenhuma geração de código </a:t>
            </a:r>
            <a:r>
              <a:rPr lang="pt-BR" sz="2400" dirty="0" smtClean="0"/>
              <a:t>e </a:t>
            </a:r>
            <a:r>
              <a:rPr lang="pt-BR" sz="2400" b="1" dirty="0" smtClean="0"/>
              <a:t>nenhuma necessidade de configuração XML;</a:t>
            </a:r>
          </a:p>
        </p:txBody>
      </p:sp>
    </p:spTree>
    <p:extLst>
      <p:ext uri="{BB962C8B-B14F-4D97-AF65-F5344CB8AC3E}">
        <p14:creationId xmlns:p14="http://schemas.microsoft.com/office/powerpoint/2010/main" val="2614593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80"/>
            <a:ext cx="9130884"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091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sultado de imagem para apache mav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2" y="620688"/>
            <a:ext cx="9144000" cy="26336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grad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206" y="4365104"/>
            <a:ext cx="6185923"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82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Prática</a:t>
            </a:r>
            <a:endParaRPr lang="pt-BR" dirty="0"/>
          </a:p>
        </p:txBody>
      </p:sp>
      <p:sp>
        <p:nvSpPr>
          <p:cNvPr id="3" name="Espaço Reservado para Conteúdo 2"/>
          <p:cNvSpPr>
            <a:spLocks noGrp="1"/>
          </p:cNvSpPr>
          <p:nvPr>
            <p:ph idx="1"/>
          </p:nvPr>
        </p:nvSpPr>
        <p:spPr>
          <a:xfrm>
            <a:off x="467544" y="1340768"/>
            <a:ext cx="8229600" cy="4824536"/>
          </a:xfrm>
        </p:spPr>
        <p:txBody>
          <a:bodyPr>
            <a:noAutofit/>
          </a:bodyPr>
          <a:lstStyle/>
          <a:p>
            <a:r>
              <a:rPr lang="pt-BR" sz="2400" dirty="0" smtClean="0"/>
              <a:t>Verificação do Ambiente</a:t>
            </a:r>
          </a:p>
          <a:p>
            <a:pPr lvl="1"/>
            <a:r>
              <a:rPr lang="pt-BR" sz="2000" dirty="0" smtClean="0"/>
              <a:t>JDK</a:t>
            </a:r>
          </a:p>
          <a:p>
            <a:pPr lvl="2"/>
            <a:r>
              <a:rPr lang="pt-BR" sz="1600" dirty="0" smtClean="0"/>
              <a:t>$ </a:t>
            </a:r>
            <a:r>
              <a:rPr lang="pt-BR" sz="1600" dirty="0" err="1" smtClean="0"/>
              <a:t>java</a:t>
            </a:r>
            <a:r>
              <a:rPr lang="pt-BR" sz="1600" dirty="0" smtClean="0"/>
              <a:t> -</a:t>
            </a:r>
            <a:r>
              <a:rPr lang="pt-BR" sz="1600" dirty="0" err="1" smtClean="0"/>
              <a:t>version</a:t>
            </a:r>
            <a:endParaRPr lang="pt-BR" sz="1600" dirty="0" smtClean="0"/>
          </a:p>
          <a:p>
            <a:pPr lvl="2"/>
            <a:endParaRPr lang="pt-BR" sz="1600" dirty="0" smtClean="0"/>
          </a:p>
          <a:p>
            <a:pPr lvl="1"/>
            <a:r>
              <a:rPr lang="pt-BR" sz="2000" dirty="0" smtClean="0"/>
              <a:t>Apache </a:t>
            </a:r>
            <a:r>
              <a:rPr lang="pt-BR" sz="2000" dirty="0" err="1" smtClean="0"/>
              <a:t>Maven</a:t>
            </a:r>
            <a:r>
              <a:rPr lang="pt-BR" sz="2000" dirty="0"/>
              <a:t>: </a:t>
            </a:r>
            <a:r>
              <a:rPr lang="pt-BR" sz="2000" dirty="0">
                <a:hlinkClick r:id="rId2"/>
              </a:rPr>
              <a:t>https://</a:t>
            </a:r>
            <a:r>
              <a:rPr lang="pt-BR" sz="2000" dirty="0" smtClean="0">
                <a:hlinkClick r:id="rId2"/>
              </a:rPr>
              <a:t>maven.apache.org/download.cgi</a:t>
            </a:r>
            <a:endParaRPr lang="pt-BR" sz="2000" dirty="0" smtClean="0"/>
          </a:p>
          <a:p>
            <a:pPr lvl="2"/>
            <a:r>
              <a:rPr lang="pt-BR" sz="1600" dirty="0" smtClean="0"/>
              <a:t>$ </a:t>
            </a:r>
            <a:r>
              <a:rPr lang="pt-BR" sz="1600" dirty="0" err="1" smtClean="0"/>
              <a:t>mvn</a:t>
            </a:r>
            <a:r>
              <a:rPr lang="pt-BR" sz="1600" dirty="0" smtClean="0"/>
              <a:t> -</a:t>
            </a:r>
            <a:r>
              <a:rPr lang="pt-BR" sz="1600" dirty="0" err="1" smtClean="0"/>
              <a:t>version</a:t>
            </a:r>
            <a:endParaRPr lang="pt-BR" sz="1600" dirty="0" smtClean="0"/>
          </a:p>
          <a:p>
            <a:pPr lvl="2"/>
            <a:endParaRPr lang="pt-BR" sz="1600" dirty="0" smtClean="0"/>
          </a:p>
          <a:p>
            <a:pPr lvl="1"/>
            <a:r>
              <a:rPr lang="pt-BR" sz="2000" dirty="0" smtClean="0"/>
              <a:t>STS – Spring Tools </a:t>
            </a:r>
            <a:r>
              <a:rPr lang="pt-BR" sz="2000" dirty="0" err="1" smtClean="0"/>
              <a:t>Suite</a:t>
            </a:r>
            <a:endParaRPr lang="pt-BR" sz="2000" dirty="0" smtClean="0"/>
          </a:p>
          <a:p>
            <a:pPr lvl="2"/>
            <a:r>
              <a:rPr lang="pt-BR" sz="1600" dirty="0" smtClean="0"/>
              <a:t>$ c:\devkit</a:t>
            </a:r>
          </a:p>
          <a:p>
            <a:pPr lvl="2"/>
            <a:endParaRPr lang="pt-BR" sz="1600" dirty="0" smtClean="0"/>
          </a:p>
          <a:p>
            <a:pPr lvl="1"/>
            <a:r>
              <a:rPr lang="pt-BR" sz="2000" dirty="0"/>
              <a:t>Spring CLI: </a:t>
            </a:r>
            <a:r>
              <a:rPr lang="pt-BR" sz="2000" dirty="0">
                <a:hlinkClick r:id="rId3"/>
              </a:rPr>
              <a:t>https://</a:t>
            </a:r>
            <a:r>
              <a:rPr lang="pt-BR" sz="2000" dirty="0" smtClean="0">
                <a:hlinkClick r:id="rId3"/>
              </a:rPr>
              <a:t>repo.spring.io/release/org/springframework/boot/spring-boot-cli/2.1.2.RELEASE/spring-boot-cli-2.1.2.RELEASE-bin.zip</a:t>
            </a:r>
            <a:endParaRPr lang="pt-BR" sz="2000" dirty="0" smtClean="0"/>
          </a:p>
          <a:p>
            <a:pPr lvl="2"/>
            <a:r>
              <a:rPr lang="pt-BR" sz="1600" dirty="0" err="1" smtClean="0"/>
              <a:t>spring</a:t>
            </a:r>
            <a:r>
              <a:rPr lang="pt-BR" sz="1600" dirty="0" smtClean="0"/>
              <a:t> –</a:t>
            </a:r>
            <a:r>
              <a:rPr lang="pt-BR" sz="1600" dirty="0" err="1" smtClean="0"/>
              <a:t>version</a:t>
            </a:r>
            <a:endParaRPr lang="pt-BR" sz="1600" dirty="0" smtClean="0"/>
          </a:p>
          <a:p>
            <a:pPr lvl="2"/>
            <a:endParaRPr lang="pt-BR" sz="1600" dirty="0"/>
          </a:p>
          <a:p>
            <a:pPr lvl="1"/>
            <a:r>
              <a:rPr lang="pt-BR" sz="2000" dirty="0">
                <a:hlinkClick r:id="rId4"/>
              </a:rPr>
              <a:t>http://</a:t>
            </a:r>
            <a:r>
              <a:rPr lang="pt-BR" sz="2000" dirty="0" smtClean="0">
                <a:hlinkClick r:id="rId4"/>
              </a:rPr>
              <a:t>dontpad.com/tlpp/msc</a:t>
            </a:r>
            <a:endParaRPr lang="pt-BR" sz="2000" dirty="0" smtClean="0"/>
          </a:p>
        </p:txBody>
      </p:sp>
    </p:spTree>
    <p:extLst>
      <p:ext uri="{BB962C8B-B14F-4D97-AF65-F5344CB8AC3E}">
        <p14:creationId xmlns:p14="http://schemas.microsoft.com/office/powerpoint/2010/main" val="2180791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3249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420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Spring CLI</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Inicializando um novo projeto</a:t>
            </a:r>
          </a:p>
          <a:p>
            <a:endParaRPr lang="pt-BR" dirty="0"/>
          </a:p>
          <a:p>
            <a:pPr marL="0" indent="0">
              <a:buNone/>
            </a:pP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spring</a:t>
            </a:r>
            <a:r>
              <a:rPr lang="pt-BR" sz="2400" dirty="0" smtClean="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init</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artifactId</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cep-service</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dependencies</a:t>
            </a:r>
            <a:r>
              <a:rPr lang="pt-BR" sz="2400" dirty="0">
                <a:latin typeface="Courier New" panose="02070309020205020404" pitchFamily="49" charset="0"/>
                <a:cs typeface="Courier New" panose="02070309020205020404" pitchFamily="49" charset="0"/>
              </a:rPr>
              <a:t>=web --</a:t>
            </a:r>
            <a:r>
              <a:rPr lang="pt-BR" sz="2400" dirty="0" err="1">
                <a:latin typeface="Courier New" panose="02070309020205020404" pitchFamily="49" charset="0"/>
                <a:cs typeface="Courier New" panose="02070309020205020404" pitchFamily="49" charset="0"/>
              </a:rPr>
              <a:t>groupId</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org.correios</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package-name</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org.correios</a:t>
            </a:r>
            <a:r>
              <a:rPr lang="pt-BR" sz="2400" dirty="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cep-service</a:t>
            </a:r>
            <a:endParaRPr lang="pt-BR" sz="2400" dirty="0" smtClean="0">
              <a:latin typeface="Courier New" panose="02070309020205020404" pitchFamily="49" charset="0"/>
              <a:cs typeface="Courier New" panose="02070309020205020404" pitchFamily="49" charset="0"/>
            </a:endParaRPr>
          </a:p>
          <a:p>
            <a:pPr marL="0" indent="0">
              <a:buNone/>
            </a:pPr>
            <a:endParaRPr lang="pt-BR" sz="2400" dirty="0">
              <a:latin typeface="Courier New" panose="02070309020205020404" pitchFamily="49" charset="0"/>
              <a:cs typeface="Courier New" panose="02070309020205020404" pitchFamily="49" charset="0"/>
            </a:endParaRPr>
          </a:p>
          <a:p>
            <a:pPr marL="0" indent="0">
              <a:buNone/>
            </a:pP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cd</a:t>
            </a: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cep-service</a:t>
            </a:r>
            <a:endParaRPr lang="pt-BR" sz="2400" dirty="0" smtClean="0">
              <a:latin typeface="Courier New" panose="02070309020205020404" pitchFamily="49" charset="0"/>
              <a:cs typeface="Courier New" panose="02070309020205020404" pitchFamily="49" charset="0"/>
            </a:endParaRPr>
          </a:p>
          <a:p>
            <a:pPr marL="0" indent="0">
              <a:buNone/>
            </a:pPr>
            <a:endParaRPr lang="pt-BR" sz="2400" dirty="0">
              <a:latin typeface="Courier New" panose="02070309020205020404" pitchFamily="49" charset="0"/>
              <a:cs typeface="Courier New" panose="02070309020205020404" pitchFamily="49" charset="0"/>
            </a:endParaRPr>
          </a:p>
          <a:p>
            <a:pPr marL="0" indent="0">
              <a:buNone/>
            </a:pP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mvn</a:t>
            </a:r>
            <a:r>
              <a:rPr lang="pt-BR" sz="2400" dirty="0" smtClean="0">
                <a:latin typeface="Courier New" panose="02070309020205020404" pitchFamily="49" charset="0"/>
                <a:cs typeface="Courier New" panose="02070309020205020404" pitchFamily="49" charset="0"/>
              </a:rPr>
              <a:t> </a:t>
            </a:r>
            <a:r>
              <a:rPr lang="pt-BR" sz="2400" dirty="0">
                <a:latin typeface="Courier New" panose="02070309020205020404" pitchFamily="49" charset="0"/>
                <a:cs typeface="Courier New" panose="02070309020205020404" pitchFamily="49" charset="0"/>
              </a:rPr>
              <a:t>clean </a:t>
            </a:r>
            <a:r>
              <a:rPr lang="pt-BR" sz="2400" dirty="0" err="1" smtClean="0">
                <a:latin typeface="Courier New" panose="02070309020205020404" pitchFamily="49" charset="0"/>
                <a:cs typeface="Courier New" panose="02070309020205020404" pitchFamily="49" charset="0"/>
              </a:rPr>
              <a:t>install</a:t>
            </a:r>
            <a:endParaRPr lang="pt-BR" sz="2400" dirty="0" smtClean="0">
              <a:latin typeface="Courier New" panose="02070309020205020404" pitchFamily="49" charset="0"/>
              <a:cs typeface="Courier New" panose="02070309020205020404" pitchFamily="49" charset="0"/>
            </a:endParaRPr>
          </a:p>
          <a:p>
            <a:pPr marL="0" indent="0">
              <a:buNone/>
            </a:pPr>
            <a:endParaRPr lang="pt-BR" sz="2400" dirty="0">
              <a:latin typeface="Courier New" panose="02070309020205020404" pitchFamily="49" charset="0"/>
              <a:cs typeface="Courier New" panose="02070309020205020404" pitchFamily="49" charset="0"/>
            </a:endParaRPr>
          </a:p>
          <a:p>
            <a:pPr marL="0" indent="0">
              <a:buNone/>
            </a:pP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mvn</a:t>
            </a: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spring-boot:run</a:t>
            </a:r>
            <a:endParaRPr lang="pt-BR" sz="2400" dirty="0" smtClean="0">
              <a:latin typeface="Courier New" panose="02070309020205020404" pitchFamily="49" charset="0"/>
              <a:cs typeface="Courier New" panose="02070309020205020404" pitchFamily="49" charset="0"/>
            </a:endParaRPr>
          </a:p>
          <a:p>
            <a:pPr marL="0" indent="0">
              <a:buNone/>
            </a:pPr>
            <a:endParaRPr lang="pt-BR" sz="2400" dirty="0">
              <a:latin typeface="Courier New" panose="02070309020205020404" pitchFamily="49" charset="0"/>
              <a:cs typeface="Courier New" panose="02070309020205020404" pitchFamily="49" charset="0"/>
            </a:endParaRPr>
          </a:p>
          <a:p>
            <a:pPr marL="0" indent="0">
              <a:buNone/>
            </a:pPr>
            <a:r>
              <a:rPr lang="pt-BR" sz="2400" dirty="0">
                <a:latin typeface="Courier New" panose="02070309020205020404" pitchFamily="49" charset="0"/>
                <a:cs typeface="Courier New" panose="02070309020205020404" pitchFamily="49" charset="0"/>
              </a:rPr>
              <a:t>$ mvnw.cmd </a:t>
            </a:r>
            <a:r>
              <a:rPr lang="pt-BR" sz="2400" dirty="0" err="1">
                <a:latin typeface="Courier New" panose="02070309020205020404" pitchFamily="49" charset="0"/>
                <a:cs typeface="Courier New" panose="02070309020205020404" pitchFamily="49" charset="0"/>
              </a:rPr>
              <a:t>spring-boot:run</a:t>
            </a:r>
            <a:endParaRPr lang="pt-BR" sz="2400" dirty="0" smtClean="0">
              <a:latin typeface="Courier New" panose="02070309020205020404" pitchFamily="49" charset="0"/>
              <a:cs typeface="Courier New" panose="02070309020205020404" pitchFamily="49" charset="0"/>
            </a:endParaRPr>
          </a:p>
          <a:p>
            <a:pPr marL="0" indent="0">
              <a:buNone/>
            </a:pPr>
            <a:endParaRPr lang="pt-BR" sz="2400" dirty="0">
              <a:latin typeface="Courier New" panose="02070309020205020404" pitchFamily="49" charset="0"/>
              <a:cs typeface="Courier New" panose="02070309020205020404" pitchFamily="49" charset="0"/>
            </a:endParaRPr>
          </a:p>
          <a:p>
            <a:pPr marL="0" indent="0">
              <a:buNone/>
            </a:pPr>
            <a:r>
              <a:rPr lang="pt-BR" sz="2400" dirty="0" smtClean="0">
                <a:latin typeface="Courier New" panose="02070309020205020404" pitchFamily="49" charset="0"/>
                <a:cs typeface="Courier New" panose="02070309020205020404" pitchFamily="49" charset="0"/>
              </a:rPr>
              <a:t>$ </a:t>
            </a:r>
            <a:r>
              <a:rPr lang="pt-BR" sz="2400" dirty="0" err="1" smtClean="0">
                <a:latin typeface="Courier New" panose="02070309020205020404" pitchFamily="49" charset="0"/>
                <a:cs typeface="Courier New" panose="02070309020205020404" pitchFamily="49" charset="0"/>
              </a:rPr>
              <a:t>java</a:t>
            </a:r>
            <a:r>
              <a:rPr lang="pt-BR" sz="2400" dirty="0" smtClean="0">
                <a:latin typeface="Courier New" panose="02070309020205020404" pitchFamily="49" charset="0"/>
                <a:cs typeface="Courier New" panose="02070309020205020404" pitchFamily="49" charset="0"/>
              </a:rPr>
              <a:t> </a:t>
            </a:r>
            <a:r>
              <a:rPr lang="pt-BR" sz="2400" dirty="0">
                <a:latin typeface="Courier New" panose="02070309020205020404" pitchFamily="49" charset="0"/>
                <a:cs typeface="Courier New" panose="02070309020205020404" pitchFamily="49" charset="0"/>
              </a:rPr>
              <a:t>-</a:t>
            </a:r>
            <a:r>
              <a:rPr lang="pt-BR" sz="2400" dirty="0" err="1">
                <a:latin typeface="Courier New" panose="02070309020205020404" pitchFamily="49" charset="0"/>
                <a:cs typeface="Courier New" panose="02070309020205020404" pitchFamily="49" charset="0"/>
              </a:rPr>
              <a:t>jar</a:t>
            </a:r>
            <a:r>
              <a:rPr lang="pt-BR" sz="2400" dirty="0">
                <a:latin typeface="Courier New" panose="02070309020205020404" pitchFamily="49" charset="0"/>
                <a:cs typeface="Courier New" panose="02070309020205020404" pitchFamily="49" charset="0"/>
              </a:rPr>
              <a:t> </a:t>
            </a:r>
            <a:r>
              <a:rPr lang="pt-BR" sz="2400" dirty="0" err="1">
                <a:latin typeface="Courier New" panose="02070309020205020404" pitchFamily="49" charset="0"/>
                <a:cs typeface="Courier New" panose="02070309020205020404" pitchFamily="49" charset="0"/>
              </a:rPr>
              <a:t>target</a:t>
            </a:r>
            <a:r>
              <a:rPr lang="pt-BR" sz="2400" dirty="0">
                <a:latin typeface="Courier New" panose="02070309020205020404" pitchFamily="49" charset="0"/>
                <a:cs typeface="Courier New" panose="02070309020205020404" pitchFamily="49" charset="0"/>
              </a:rPr>
              <a:t>\cep-service-0.0.1-SNAPSHOT.jar</a:t>
            </a:r>
            <a:endParaRPr lang="pt-B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838001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764704"/>
            <a:ext cx="8939147"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9879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1" y="1268760"/>
            <a:ext cx="9153811" cy="500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tângulo 3"/>
          <p:cNvSpPr/>
          <p:nvPr/>
        </p:nvSpPr>
        <p:spPr>
          <a:xfrm>
            <a:off x="3016156" y="419472"/>
            <a:ext cx="3101875" cy="461665"/>
          </a:xfrm>
          <a:prstGeom prst="rect">
            <a:avLst/>
          </a:prstGeom>
        </p:spPr>
        <p:txBody>
          <a:bodyPr wrap="none">
            <a:spAutoFit/>
          </a:bodyPr>
          <a:lstStyle/>
          <a:p>
            <a:r>
              <a:rPr lang="pt-BR" sz="2400" b="1" dirty="0" smtClean="0">
                <a:hlinkClick r:id="rId3"/>
              </a:rPr>
              <a:t>https://start.spring.io/</a:t>
            </a:r>
            <a:endParaRPr lang="pt-BR" sz="2400" b="1" dirty="0"/>
          </a:p>
        </p:txBody>
      </p:sp>
    </p:spTree>
    <p:extLst>
      <p:ext uri="{BB962C8B-B14F-4D97-AF65-F5344CB8AC3E}">
        <p14:creationId xmlns:p14="http://schemas.microsoft.com/office/powerpoint/2010/main" val="2956866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143000"/>
          </a:xfrm>
        </p:spPr>
        <p:txBody>
          <a:bodyPr>
            <a:normAutofit fontScale="90000"/>
          </a:bodyPr>
          <a:lstStyle/>
          <a:p>
            <a:r>
              <a:rPr lang="pt-BR" b="1" dirty="0"/>
              <a:t>Construindo uma aplicação com Spring </a:t>
            </a:r>
            <a:r>
              <a:rPr lang="pt-BR" b="1" dirty="0" smtClean="0"/>
              <a:t>Boot (Apostila)</a:t>
            </a:r>
            <a:endParaRPr lang="pt-BR" dirty="0"/>
          </a:p>
        </p:txBody>
      </p:sp>
      <p:sp>
        <p:nvSpPr>
          <p:cNvPr id="5"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Prática</a:t>
            </a:r>
            <a:endParaRPr lang="pt-BR" dirty="0"/>
          </a:p>
        </p:txBody>
      </p:sp>
    </p:spTree>
    <p:extLst>
      <p:ext uri="{BB962C8B-B14F-4D97-AF65-F5344CB8AC3E}">
        <p14:creationId xmlns:p14="http://schemas.microsoft.com/office/powerpoint/2010/main" val="3396304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95536" y="1556792"/>
            <a:ext cx="8229600" cy="3561259"/>
          </a:xfrm>
        </p:spPr>
        <p:txBody>
          <a:bodyPr/>
          <a:lstStyle/>
          <a:p>
            <a:r>
              <a:rPr lang="pt-BR" dirty="0" smtClean="0"/>
              <a:t>Gerar o projeto em Spring </a:t>
            </a:r>
            <a:r>
              <a:rPr lang="pt-BR" dirty="0" err="1" smtClean="0"/>
              <a:t>Initializr</a:t>
            </a:r>
            <a:endParaRPr lang="pt-BR" dirty="0" smtClean="0"/>
          </a:p>
          <a:p>
            <a:r>
              <a:rPr lang="pt-BR" dirty="0" smtClean="0"/>
              <a:t>Importar no STS</a:t>
            </a:r>
          </a:p>
          <a:p>
            <a:r>
              <a:rPr lang="pt-BR" dirty="0" smtClean="0"/>
              <a:t>Executar</a:t>
            </a:r>
          </a:p>
          <a:p>
            <a:r>
              <a:rPr lang="pt-BR" dirty="0" smtClean="0"/>
              <a:t>Adicionar conteúdo estático</a:t>
            </a:r>
          </a:p>
          <a:p>
            <a:r>
              <a:rPr lang="pt-BR" dirty="0" smtClean="0"/>
              <a:t>Acessar localhost:8080</a:t>
            </a:r>
          </a:p>
          <a:p>
            <a:r>
              <a:rPr lang="pt-BR" dirty="0" smtClean="0"/>
              <a:t>Executar via linha de comando</a:t>
            </a:r>
            <a:endParaRPr lang="pt-BR" dirty="0"/>
          </a:p>
        </p:txBody>
      </p:sp>
      <p:sp>
        <p:nvSpPr>
          <p:cNvPr id="4"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Prática</a:t>
            </a:r>
            <a:endParaRPr lang="pt-BR" dirty="0"/>
          </a:p>
        </p:txBody>
      </p:sp>
    </p:spTree>
    <p:extLst>
      <p:ext uri="{BB962C8B-B14F-4D97-AF65-F5344CB8AC3E}">
        <p14:creationId xmlns:p14="http://schemas.microsoft.com/office/powerpoint/2010/main" val="168426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476672"/>
            <a:ext cx="8229600" cy="1143000"/>
          </a:xfrm>
        </p:spPr>
        <p:txBody>
          <a:bodyPr>
            <a:noAutofit/>
          </a:bodyPr>
          <a:lstStyle/>
          <a:p>
            <a:r>
              <a:rPr lang="pt-BR" sz="8000" dirty="0" smtClean="0"/>
              <a:t>Horários</a:t>
            </a:r>
            <a:endParaRPr lang="pt-BR" sz="8000" dirty="0"/>
          </a:p>
        </p:txBody>
      </p:sp>
      <p:sp>
        <p:nvSpPr>
          <p:cNvPr id="3" name="Título 1"/>
          <p:cNvSpPr txBox="1">
            <a:spLocks/>
          </p:cNvSpPr>
          <p:nvPr/>
        </p:nvSpPr>
        <p:spPr>
          <a:xfrm>
            <a:off x="463600" y="2276872"/>
            <a:ext cx="8229600" cy="3600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914400" indent="-914400">
              <a:buAutoNum type="arabicPeriod"/>
            </a:pPr>
            <a:r>
              <a:rPr lang="pt-BR" sz="4800" dirty="0" smtClean="0"/>
              <a:t>Turno: 08:30 – 12:30</a:t>
            </a:r>
          </a:p>
          <a:p>
            <a:pPr marL="914400" indent="-914400">
              <a:buAutoNum type="arabicPeriod"/>
            </a:pPr>
            <a:endParaRPr lang="pt-BR" sz="4800" dirty="0" smtClean="0"/>
          </a:p>
          <a:p>
            <a:pPr marL="914400" indent="-914400">
              <a:buFontTx/>
              <a:buAutoNum type="arabicPeriod"/>
            </a:pPr>
            <a:r>
              <a:rPr lang="pt-BR" sz="4800" dirty="0" smtClean="0"/>
              <a:t>Turno: 13:30 – 17:30</a:t>
            </a:r>
          </a:p>
          <a:p>
            <a:pPr marL="914400" indent="-914400" algn="l">
              <a:buFontTx/>
              <a:buAutoNum type="arabicPeriod"/>
            </a:pPr>
            <a:endParaRPr lang="pt-BR" sz="4800" dirty="0"/>
          </a:p>
          <a:p>
            <a:r>
              <a:rPr lang="pt-BR" sz="4800" dirty="0" smtClean="0"/>
              <a:t>04/02 a 08/02</a:t>
            </a:r>
          </a:p>
        </p:txBody>
      </p:sp>
    </p:spTree>
    <p:extLst>
      <p:ext uri="{BB962C8B-B14F-4D97-AF65-F5344CB8AC3E}">
        <p14:creationId xmlns:p14="http://schemas.microsoft.com/office/powerpoint/2010/main" val="15269526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996952"/>
            <a:ext cx="8229600" cy="1143000"/>
          </a:xfrm>
        </p:spPr>
        <p:txBody>
          <a:bodyPr/>
          <a:lstStyle/>
          <a:p>
            <a:r>
              <a:rPr lang="pt-BR" dirty="0" smtClean="0"/>
              <a:t>Entendendo o projeto base</a:t>
            </a:r>
            <a:endParaRPr lang="pt-BR" dirty="0"/>
          </a:p>
        </p:txBody>
      </p:sp>
    </p:spTree>
    <p:extLst>
      <p:ext uri="{BB962C8B-B14F-4D97-AF65-F5344CB8AC3E}">
        <p14:creationId xmlns:p14="http://schemas.microsoft.com/office/powerpoint/2010/main" val="2448098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a:t>
            </a:r>
            <a:r>
              <a:rPr lang="pt-BR" dirty="0" smtClean="0"/>
              <a:t>om.xml</a:t>
            </a:r>
            <a:endParaRPr lang="pt-B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1523839"/>
            <a:ext cx="4464496" cy="502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827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LivroServiceApplication</a:t>
            </a:r>
            <a:endParaRPr lang="pt-BR"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72" y="1890514"/>
            <a:ext cx="8923124" cy="384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785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sultado de imagem para rest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604448" cy="522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72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REST</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a:t>É</a:t>
            </a:r>
            <a:r>
              <a:rPr lang="pt-BR" dirty="0" smtClean="0"/>
              <a:t> um estilo arquitetural para projetar sistemas distribuídos;</a:t>
            </a:r>
          </a:p>
          <a:p>
            <a:endParaRPr lang="pt-BR" dirty="0"/>
          </a:p>
          <a:p>
            <a:r>
              <a:rPr lang="pt-BR" dirty="0" smtClean="0"/>
              <a:t>Não é um padrão, mas um conjunto de restrições, como ser sem estado, ter uma relação cliente/servidor e uma interface uniforme;</a:t>
            </a:r>
          </a:p>
          <a:p>
            <a:endParaRPr lang="pt-BR" dirty="0"/>
          </a:p>
          <a:p>
            <a:r>
              <a:rPr lang="pt-BR" dirty="0" smtClean="0"/>
              <a:t>O REST não está estritamente relacionado ao HTTP, mas é mais comumente associado a ele;</a:t>
            </a:r>
            <a:endParaRPr lang="pt-BR" dirty="0"/>
          </a:p>
        </p:txBody>
      </p:sp>
    </p:spTree>
    <p:extLst>
      <p:ext uri="{BB962C8B-B14F-4D97-AF65-F5344CB8AC3E}">
        <p14:creationId xmlns:p14="http://schemas.microsoft.com/office/powerpoint/2010/main" val="2091056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Princípios REST</a:t>
            </a:r>
            <a:endParaRPr lang="pt-BR" dirty="0"/>
          </a:p>
        </p:txBody>
      </p:sp>
      <p:sp>
        <p:nvSpPr>
          <p:cNvPr id="3" name="Espaço Reservado para Conteúdo 2"/>
          <p:cNvSpPr>
            <a:spLocks noGrp="1"/>
          </p:cNvSpPr>
          <p:nvPr>
            <p:ph idx="1"/>
          </p:nvPr>
        </p:nvSpPr>
        <p:spPr/>
        <p:txBody>
          <a:bodyPr>
            <a:normAutofit/>
          </a:bodyPr>
          <a:lstStyle/>
          <a:p>
            <a:r>
              <a:rPr lang="pt-BR" sz="6000" dirty="0" smtClean="0"/>
              <a:t>Recursos</a:t>
            </a:r>
          </a:p>
          <a:p>
            <a:r>
              <a:rPr lang="pt-BR" sz="6000" dirty="0" smtClean="0"/>
              <a:t>Representações</a:t>
            </a:r>
          </a:p>
          <a:p>
            <a:r>
              <a:rPr lang="pt-BR" sz="6000" dirty="0" smtClean="0"/>
              <a:t>Mensagens</a:t>
            </a:r>
          </a:p>
          <a:p>
            <a:r>
              <a:rPr lang="pt-BR" sz="6000" dirty="0" smtClean="0"/>
              <a:t>Interações sem estado</a:t>
            </a:r>
            <a:endParaRPr lang="pt-BR" sz="6000" dirty="0"/>
          </a:p>
        </p:txBody>
      </p:sp>
    </p:spTree>
    <p:extLst>
      <p:ext uri="{BB962C8B-B14F-4D97-AF65-F5344CB8AC3E}">
        <p14:creationId xmlns:p14="http://schemas.microsoft.com/office/powerpoint/2010/main" val="3483816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Métodos HTTP</a:t>
            </a:r>
            <a:endParaRPr lang="pt-BR" dirty="0"/>
          </a:p>
        </p:txBody>
      </p:sp>
      <p:sp>
        <p:nvSpPr>
          <p:cNvPr id="3" name="Espaço Reservado para Conteúdo 2"/>
          <p:cNvSpPr>
            <a:spLocks noGrp="1"/>
          </p:cNvSpPr>
          <p:nvPr>
            <p:ph idx="1"/>
          </p:nvPr>
        </p:nvSpPr>
        <p:spPr>
          <a:xfrm>
            <a:off x="457200" y="2204864"/>
            <a:ext cx="8229600" cy="2692896"/>
          </a:xfrm>
        </p:spPr>
        <p:txBody>
          <a:bodyPr>
            <a:normAutofit/>
          </a:bodyPr>
          <a:lstStyle/>
          <a:p>
            <a:pPr marL="0" indent="0" algn="ctr">
              <a:buNone/>
            </a:pPr>
            <a:r>
              <a:rPr lang="pt-BR" sz="4000" dirty="0" smtClean="0"/>
              <a:t>"Use métodos HTTP para mapear operações CRUD (criar, recuperar, atualizar, excluir) para solicitações HTTP"</a:t>
            </a:r>
            <a:endParaRPr lang="pt-BR" sz="4000" dirty="0"/>
          </a:p>
        </p:txBody>
      </p:sp>
    </p:spTree>
    <p:extLst>
      <p:ext uri="{BB962C8B-B14F-4D97-AF65-F5344CB8AC3E}">
        <p14:creationId xmlns:p14="http://schemas.microsoft.com/office/powerpoint/2010/main" val="3496624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GET</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r>
              <a:rPr lang="pt-BR" dirty="0" smtClean="0"/>
              <a:t>Recuperar informação;</a:t>
            </a:r>
          </a:p>
          <a:p>
            <a:r>
              <a:rPr lang="pt-BR" dirty="0" smtClean="0"/>
              <a:t>As solicitações GET devem ser seguras e idempotentes;</a:t>
            </a:r>
          </a:p>
          <a:p>
            <a:pPr marL="0" indent="0">
              <a:buNone/>
            </a:pPr>
            <a:endParaRPr lang="pt-BR" dirty="0" smtClean="0"/>
          </a:p>
          <a:p>
            <a:pPr marL="0" indent="0">
              <a:buNone/>
            </a:pPr>
            <a:r>
              <a:rPr lang="pt-BR" dirty="0" smtClean="0">
                <a:latin typeface="Courier New" panose="02070309020205020404" pitchFamily="49" charset="0"/>
                <a:cs typeface="Courier New" panose="02070309020205020404" pitchFamily="49" charset="0"/>
              </a:rPr>
              <a:t>GET </a:t>
            </a:r>
            <a:r>
              <a:rPr lang="pt-BR" dirty="0">
                <a:latin typeface="Courier New" panose="02070309020205020404" pitchFamily="49" charset="0"/>
                <a:cs typeface="Courier New" panose="02070309020205020404" pitchFamily="49" charset="0"/>
              </a:rPr>
              <a:t>/</a:t>
            </a:r>
            <a:r>
              <a:rPr lang="pt-BR" dirty="0" err="1" smtClean="0">
                <a:latin typeface="Courier New" panose="02070309020205020404" pitchFamily="49" charset="0"/>
                <a:cs typeface="Courier New" panose="02070309020205020404" pitchFamily="49" charset="0"/>
              </a:rPr>
              <a:t>enderecos</a:t>
            </a:r>
            <a:endParaRPr lang="pt-BR" dirty="0" smtClean="0">
              <a:latin typeface="Courier New" panose="02070309020205020404" pitchFamily="49" charset="0"/>
              <a:cs typeface="Courier New" panose="02070309020205020404" pitchFamily="49" charset="0"/>
            </a:endParaRPr>
          </a:p>
          <a:p>
            <a:pPr marL="0" indent="0">
              <a:buNone/>
            </a:pPr>
            <a:endParaRPr lang="pt-BR"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GET /</a:t>
            </a:r>
            <a:r>
              <a:rPr lang="pt-BR" dirty="0" err="1" smtClean="0">
                <a:latin typeface="Courier New" panose="02070309020205020404" pitchFamily="49" charset="0"/>
                <a:cs typeface="Courier New" panose="02070309020205020404" pitchFamily="49" charset="0"/>
              </a:rPr>
              <a:t>enderecos</a:t>
            </a:r>
            <a:r>
              <a:rPr lang="pt-BR" dirty="0" smtClean="0">
                <a:latin typeface="Courier New" panose="02070309020205020404" pitchFamily="49" charset="0"/>
                <a:cs typeface="Courier New" panose="02070309020205020404" pitchFamily="49" charset="0"/>
              </a:rPr>
              <a:t>/1</a:t>
            </a:r>
          </a:p>
          <a:p>
            <a:pPr marL="0" indent="0">
              <a:buNone/>
            </a:pPr>
            <a:endParaRPr lang="pt-BR" dirty="0">
              <a:latin typeface="Courier New" panose="02070309020205020404" pitchFamily="49" charset="0"/>
              <a:cs typeface="Courier New" panose="02070309020205020404" pitchFamily="49" charset="0"/>
            </a:endParaRPr>
          </a:p>
          <a:p>
            <a:endParaRPr lang="pt-BR" dirty="0"/>
          </a:p>
        </p:txBody>
      </p:sp>
    </p:spTree>
    <p:extLst>
      <p:ext uri="{BB962C8B-B14F-4D97-AF65-F5344CB8AC3E}">
        <p14:creationId xmlns:p14="http://schemas.microsoft.com/office/powerpoint/2010/main" val="1294800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POST</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r>
              <a:rPr lang="pt-BR" dirty="0" smtClean="0"/>
              <a:t>Criar entidade;</a:t>
            </a:r>
          </a:p>
          <a:p>
            <a:r>
              <a:rPr lang="pt-BR" dirty="0" smtClean="0"/>
              <a:t>As solicitações POST não tem garantia de segurança e </a:t>
            </a:r>
            <a:r>
              <a:rPr lang="pt-BR" dirty="0" err="1" smtClean="0"/>
              <a:t>idempotência</a:t>
            </a:r>
            <a:r>
              <a:rPr lang="pt-BR" dirty="0" smtClean="0"/>
              <a:t>;</a:t>
            </a:r>
          </a:p>
          <a:p>
            <a:pPr marL="0" indent="0">
              <a:buNone/>
            </a:pPr>
            <a:endParaRPr lang="pt-BR" dirty="0" smtClean="0"/>
          </a:p>
          <a:p>
            <a:pPr marL="0" indent="0">
              <a:buNone/>
            </a:pPr>
            <a:endParaRPr lang="pt-BR" dirty="0" smtClean="0"/>
          </a:p>
          <a:p>
            <a:pPr marL="0" indent="0">
              <a:buNone/>
            </a:pPr>
            <a:r>
              <a:rPr lang="pt-BR" dirty="0" smtClean="0">
                <a:latin typeface="Courier New" panose="02070309020205020404" pitchFamily="49" charset="0"/>
                <a:cs typeface="Courier New" panose="02070309020205020404" pitchFamily="49" charset="0"/>
              </a:rPr>
              <a:t>POST </a:t>
            </a:r>
            <a:r>
              <a:rPr lang="pt-BR" dirty="0">
                <a:latin typeface="Courier New" panose="02070309020205020404" pitchFamily="49" charset="0"/>
                <a:cs typeface="Courier New" panose="02070309020205020404" pitchFamily="49" charset="0"/>
              </a:rPr>
              <a:t>/</a:t>
            </a:r>
            <a:r>
              <a:rPr lang="pt-BR" dirty="0" err="1" smtClean="0">
                <a:latin typeface="Courier New" panose="02070309020205020404" pitchFamily="49" charset="0"/>
                <a:cs typeface="Courier New" panose="02070309020205020404" pitchFamily="49" charset="0"/>
              </a:rPr>
              <a:t>enderecos</a:t>
            </a:r>
            <a:endParaRPr lang="pt-BR"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1506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PUT</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r>
              <a:rPr lang="pt-BR" dirty="0" smtClean="0"/>
              <a:t>Alterar entidade;</a:t>
            </a:r>
          </a:p>
          <a:p>
            <a:r>
              <a:rPr lang="pt-BR" dirty="0" smtClean="0"/>
              <a:t>As solicitações PUT não tem garantia de segurança mas são idempotentes;</a:t>
            </a:r>
          </a:p>
          <a:p>
            <a:pPr marL="0" indent="0">
              <a:buNone/>
            </a:pPr>
            <a:endParaRPr lang="pt-BR" dirty="0" smtClean="0"/>
          </a:p>
          <a:p>
            <a:pPr marL="0" indent="0">
              <a:buNone/>
            </a:pPr>
            <a:endParaRPr lang="pt-BR" dirty="0" smtClean="0"/>
          </a:p>
          <a:p>
            <a:pPr marL="0" indent="0">
              <a:buNone/>
            </a:pPr>
            <a:r>
              <a:rPr lang="pt-BR" dirty="0" smtClean="0">
                <a:latin typeface="Courier New" panose="02070309020205020404" pitchFamily="49" charset="0"/>
                <a:cs typeface="Courier New" panose="02070309020205020404" pitchFamily="49" charset="0"/>
              </a:rPr>
              <a:t>PUT /</a:t>
            </a:r>
            <a:r>
              <a:rPr lang="pt-BR" dirty="0" err="1" smtClean="0">
                <a:latin typeface="Courier New" panose="02070309020205020404" pitchFamily="49" charset="0"/>
                <a:cs typeface="Courier New" panose="02070309020205020404" pitchFamily="49" charset="0"/>
              </a:rPr>
              <a:t>enderecos</a:t>
            </a:r>
            <a:r>
              <a:rPr lang="pt-BR" dirty="0" smtClean="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62569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764704"/>
            <a:ext cx="8229600" cy="1143000"/>
          </a:xfrm>
        </p:spPr>
        <p:txBody>
          <a:bodyPr/>
          <a:lstStyle/>
          <a:p>
            <a:r>
              <a:rPr lang="pt-BR" b="1" dirty="0" smtClean="0"/>
              <a:t>Objetivo Geral</a:t>
            </a:r>
            <a:endParaRPr lang="pt-BR" b="1" dirty="0"/>
          </a:p>
        </p:txBody>
      </p:sp>
      <p:sp>
        <p:nvSpPr>
          <p:cNvPr id="3" name="Retângulo 2"/>
          <p:cNvSpPr/>
          <p:nvPr/>
        </p:nvSpPr>
        <p:spPr>
          <a:xfrm>
            <a:off x="467544" y="2274837"/>
            <a:ext cx="8424936" cy="3539430"/>
          </a:xfrm>
          <a:prstGeom prst="rect">
            <a:avLst/>
          </a:prstGeom>
        </p:spPr>
        <p:txBody>
          <a:bodyPr wrap="square">
            <a:spAutoFit/>
          </a:bodyPr>
          <a:lstStyle/>
          <a:p>
            <a:r>
              <a:rPr lang="pt-BR" sz="3200" dirty="0" smtClean="0"/>
              <a:t>Capacitar os colaboradores do DETEC para o </a:t>
            </a:r>
            <a:r>
              <a:rPr lang="pt-BR" sz="3200" b="1" dirty="0" smtClean="0"/>
              <a:t>desenvolvimento</a:t>
            </a:r>
            <a:r>
              <a:rPr lang="pt-BR" sz="3200" dirty="0" smtClean="0"/>
              <a:t>, </a:t>
            </a:r>
            <a:r>
              <a:rPr lang="pt-BR" sz="3200" b="1" dirty="0" smtClean="0"/>
              <a:t>implantação</a:t>
            </a:r>
            <a:r>
              <a:rPr lang="pt-BR" sz="3200" dirty="0" smtClean="0"/>
              <a:t> e </a:t>
            </a:r>
            <a:r>
              <a:rPr lang="pt-BR" sz="3200" b="1" dirty="0" smtClean="0"/>
              <a:t>monitoramento</a:t>
            </a:r>
            <a:r>
              <a:rPr lang="pt-BR" sz="3200" dirty="0" smtClean="0"/>
              <a:t> dos </a:t>
            </a:r>
            <a:r>
              <a:rPr lang="pt-BR" sz="3200" dirty="0" err="1" smtClean="0"/>
              <a:t>microsserviços</a:t>
            </a:r>
            <a:r>
              <a:rPr lang="pt-BR" sz="3200" dirty="0" smtClean="0"/>
              <a:t> para o projeto das agências modulares e comunitárias utilizando todo o conjunto de ferramentas que envolvem esse novo modelo arquitetural que virão a ratificar a nova arquitetura corporativa</a:t>
            </a:r>
            <a:endParaRPr lang="pt-BR" sz="3200" dirty="0"/>
          </a:p>
        </p:txBody>
      </p:sp>
    </p:spTree>
    <p:extLst>
      <p:ext uri="{BB962C8B-B14F-4D97-AF65-F5344CB8AC3E}">
        <p14:creationId xmlns:p14="http://schemas.microsoft.com/office/powerpoint/2010/main" val="24091975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DELETE</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r>
              <a:rPr lang="pt-BR" dirty="0" smtClean="0"/>
              <a:t>Excluir entidade;</a:t>
            </a:r>
          </a:p>
          <a:p>
            <a:r>
              <a:rPr lang="pt-BR" dirty="0" smtClean="0"/>
              <a:t>As solicitações DELETE não tem garantia de segurança mas são idempotentes;</a:t>
            </a:r>
          </a:p>
          <a:p>
            <a:pPr marL="0" indent="0">
              <a:buNone/>
            </a:pPr>
            <a:endParaRPr lang="pt-BR" dirty="0" smtClean="0"/>
          </a:p>
          <a:p>
            <a:pPr marL="0" indent="0">
              <a:buNone/>
            </a:pPr>
            <a:endParaRPr lang="pt-BR" dirty="0" smtClean="0"/>
          </a:p>
          <a:p>
            <a:pPr marL="0" indent="0">
              <a:buNone/>
            </a:pPr>
            <a:r>
              <a:rPr lang="pt-BR" dirty="0" smtClean="0">
                <a:latin typeface="Courier New" panose="02070309020205020404" pitchFamily="49" charset="0"/>
                <a:cs typeface="Courier New" panose="02070309020205020404" pitchFamily="49" charset="0"/>
              </a:rPr>
              <a:t>DELETE /</a:t>
            </a:r>
            <a:r>
              <a:rPr lang="pt-BR" dirty="0" err="1" smtClean="0">
                <a:latin typeface="Courier New" panose="02070309020205020404" pitchFamily="49" charset="0"/>
                <a:cs typeface="Courier New" panose="02070309020205020404" pitchFamily="49" charset="0"/>
              </a:rPr>
              <a:t>enderecos</a:t>
            </a:r>
            <a:r>
              <a:rPr lang="pt-BR" dirty="0" smtClean="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751440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Status HTTP</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pPr marL="0" indent="0">
              <a:buNone/>
            </a:pPr>
            <a:r>
              <a:rPr lang="pt-BR" dirty="0" smtClean="0">
                <a:cs typeface="Courier New" panose="02070309020205020404" pitchFamily="49" charset="0"/>
              </a:rPr>
              <a:t>- 1XX - informativo</a:t>
            </a:r>
          </a:p>
          <a:p>
            <a:pPr marL="0" indent="0">
              <a:buNone/>
            </a:pPr>
            <a:r>
              <a:rPr lang="pt-BR" dirty="0" smtClean="0">
                <a:cs typeface="Courier New" panose="02070309020205020404" pitchFamily="49" charset="0"/>
              </a:rPr>
              <a:t>- 2XX - sucesso</a:t>
            </a:r>
          </a:p>
          <a:p>
            <a:pPr marL="0" indent="0">
              <a:buNone/>
            </a:pPr>
            <a:r>
              <a:rPr lang="pt-BR" dirty="0" smtClean="0">
                <a:cs typeface="Courier New" panose="02070309020205020404" pitchFamily="49" charset="0"/>
              </a:rPr>
              <a:t>- 3XX - redirecionamento</a:t>
            </a:r>
          </a:p>
          <a:p>
            <a:pPr marL="0" indent="0">
              <a:buNone/>
            </a:pPr>
            <a:r>
              <a:rPr lang="pt-BR" dirty="0" smtClean="0">
                <a:cs typeface="Courier New" panose="02070309020205020404" pitchFamily="49" charset="0"/>
              </a:rPr>
              <a:t>- 4XX - erro do cliente</a:t>
            </a:r>
          </a:p>
          <a:p>
            <a:pPr marL="0" indent="0">
              <a:buNone/>
            </a:pPr>
            <a:r>
              <a:rPr lang="pt-BR" dirty="0" smtClean="0">
                <a:cs typeface="Courier New" panose="02070309020205020404" pitchFamily="49" charset="0"/>
              </a:rPr>
              <a:t>- 5XX - erro do servidor</a:t>
            </a:r>
          </a:p>
        </p:txBody>
      </p:sp>
    </p:spTree>
    <p:extLst>
      <p:ext uri="{BB962C8B-B14F-4D97-AF65-F5344CB8AC3E}">
        <p14:creationId xmlns:p14="http://schemas.microsoft.com/office/powerpoint/2010/main" val="509317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Media </a:t>
            </a:r>
            <a:r>
              <a:rPr lang="pt-BR" dirty="0" err="1" smtClean="0"/>
              <a:t>types</a:t>
            </a:r>
            <a:endParaRPr lang="pt-BR" dirty="0"/>
          </a:p>
        </p:txBody>
      </p:sp>
      <p:sp>
        <p:nvSpPr>
          <p:cNvPr id="3" name="Espaço Reservado para Conteúdo 2"/>
          <p:cNvSpPr>
            <a:spLocks noGrp="1"/>
          </p:cNvSpPr>
          <p:nvPr>
            <p:ph idx="1"/>
          </p:nvPr>
        </p:nvSpPr>
        <p:spPr>
          <a:xfrm>
            <a:off x="457200" y="2204864"/>
            <a:ext cx="8229600" cy="4392488"/>
          </a:xfrm>
        </p:spPr>
        <p:txBody>
          <a:bodyPr>
            <a:noAutofit/>
          </a:bodyPr>
          <a:lstStyle/>
          <a:p>
            <a:pPr marL="0" indent="0" algn="ctr">
              <a:buNone/>
            </a:pPr>
            <a:endParaRPr lang="pt-BR" dirty="0" smtClean="0">
              <a:cs typeface="Courier New" panose="02070309020205020404" pitchFamily="49" charset="0"/>
            </a:endParaRPr>
          </a:p>
          <a:p>
            <a:pPr marL="0" indent="0" algn="ctr">
              <a:buNone/>
            </a:pPr>
            <a:endParaRPr lang="pt-BR" dirty="0">
              <a:cs typeface="Courier New" panose="02070309020205020404" pitchFamily="49" charset="0"/>
            </a:endParaRPr>
          </a:p>
          <a:p>
            <a:pPr marL="0" indent="0" algn="ctr">
              <a:buNone/>
            </a:pPr>
            <a:r>
              <a:rPr lang="pt-BR" dirty="0" err="1" smtClean="0">
                <a:cs typeface="Courier New" panose="02070309020205020404" pitchFamily="49" charset="0"/>
              </a:rPr>
              <a:t>Accept</a:t>
            </a:r>
            <a:r>
              <a:rPr lang="pt-BR" dirty="0" smtClean="0">
                <a:cs typeface="Courier New" panose="02070309020205020404" pitchFamily="49" charset="0"/>
              </a:rPr>
              <a:t> e </a:t>
            </a:r>
            <a:r>
              <a:rPr lang="pt-BR" dirty="0" err="1" smtClean="0">
                <a:cs typeface="Courier New" panose="02070309020205020404" pitchFamily="49" charset="0"/>
              </a:rPr>
              <a:t>Content-Type</a:t>
            </a:r>
            <a:endParaRPr lang="pt-BR" dirty="0">
              <a:cs typeface="Courier New" panose="02070309020205020404" pitchFamily="49" charset="0"/>
            </a:endParaRPr>
          </a:p>
        </p:txBody>
      </p:sp>
    </p:spTree>
    <p:extLst>
      <p:ext uri="{BB962C8B-B14F-4D97-AF65-F5344CB8AC3E}">
        <p14:creationId xmlns:p14="http://schemas.microsoft.com/office/powerpoint/2010/main" val="2732964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143000"/>
          </a:xfrm>
        </p:spPr>
        <p:txBody>
          <a:bodyPr>
            <a:normAutofit fontScale="90000"/>
          </a:bodyPr>
          <a:lstStyle/>
          <a:p>
            <a:r>
              <a:rPr lang="pt-BR" b="1" dirty="0" smtClean="0"/>
              <a:t>Criando um </a:t>
            </a:r>
            <a:r>
              <a:rPr lang="pt-BR" b="1" dirty="0" err="1" smtClean="0"/>
              <a:t>end</a:t>
            </a:r>
            <a:r>
              <a:rPr lang="pt-BR" b="1" dirty="0" smtClean="0"/>
              <a:t>-point REST (Apostila)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Prática</a:t>
            </a:r>
            <a:endParaRPr lang="pt-BR" dirty="0"/>
          </a:p>
        </p:txBody>
      </p:sp>
    </p:spTree>
    <p:extLst>
      <p:ext uri="{BB962C8B-B14F-4D97-AF65-F5344CB8AC3E}">
        <p14:creationId xmlns:p14="http://schemas.microsoft.com/office/powerpoint/2010/main" val="116711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Prática</a:t>
            </a:r>
            <a:endParaRPr lang="pt-BR" dirty="0"/>
          </a:p>
        </p:txBody>
      </p:sp>
      <p:sp>
        <p:nvSpPr>
          <p:cNvPr id="5" name="CaixaDeTexto 4"/>
          <p:cNvSpPr txBox="1"/>
          <p:nvPr/>
        </p:nvSpPr>
        <p:spPr>
          <a:xfrm>
            <a:off x="539552" y="1772816"/>
            <a:ext cx="7704856" cy="4031873"/>
          </a:xfrm>
          <a:prstGeom prst="rect">
            <a:avLst/>
          </a:prstGeom>
          <a:noFill/>
        </p:spPr>
        <p:txBody>
          <a:bodyPr wrap="square" rtlCol="0">
            <a:spAutoFit/>
          </a:bodyPr>
          <a:lstStyle/>
          <a:p>
            <a:pPr marL="285750" indent="-285750">
              <a:buFont typeface="Arial" panose="020B0604020202020204" pitchFamily="34" charset="0"/>
              <a:buChar char="•"/>
            </a:pPr>
            <a:r>
              <a:rPr lang="pt-BR" sz="3200" dirty="0" smtClean="0"/>
              <a:t>Livro.java</a:t>
            </a:r>
          </a:p>
          <a:p>
            <a:pPr marL="285750" indent="-285750">
              <a:buFont typeface="Arial" panose="020B0604020202020204" pitchFamily="34" charset="0"/>
              <a:buChar char="•"/>
            </a:pPr>
            <a:r>
              <a:rPr lang="pt-BR" sz="3200" dirty="0" smtClean="0"/>
              <a:t>LivrosController.java</a:t>
            </a:r>
          </a:p>
          <a:p>
            <a:pPr marL="285750" indent="-285750">
              <a:buFont typeface="Arial" panose="020B0604020202020204" pitchFamily="34" charset="0"/>
              <a:buChar char="•"/>
            </a:pPr>
            <a:r>
              <a:rPr lang="pt-BR" sz="3200" dirty="0" err="1" smtClean="0"/>
              <a:t>Developer</a:t>
            </a:r>
            <a:r>
              <a:rPr lang="pt-BR" sz="3200" dirty="0" smtClean="0"/>
              <a:t> Tools</a:t>
            </a:r>
          </a:p>
          <a:p>
            <a:pPr marL="285750" indent="-285750">
              <a:buFont typeface="Arial" panose="020B0604020202020204" pitchFamily="34" charset="0"/>
              <a:buChar char="•"/>
            </a:pPr>
            <a:r>
              <a:rPr lang="pt-BR" sz="3200" dirty="0"/>
              <a:t>Recuperando um livro </a:t>
            </a:r>
            <a:r>
              <a:rPr lang="pt-BR" sz="3200" dirty="0" smtClean="0"/>
              <a:t>específico</a:t>
            </a:r>
          </a:p>
          <a:p>
            <a:pPr marL="285750" indent="-285750">
              <a:buFont typeface="Arial" panose="020B0604020202020204" pitchFamily="34" charset="0"/>
              <a:buChar char="•"/>
            </a:pPr>
            <a:r>
              <a:rPr lang="pt-BR" sz="3200" dirty="0"/>
              <a:t>Criar mais um método no </a:t>
            </a:r>
            <a:r>
              <a:rPr lang="pt-BR" sz="3200" dirty="0" smtClean="0"/>
              <a:t>controlador</a:t>
            </a:r>
          </a:p>
          <a:p>
            <a:pPr marL="285750" indent="-285750">
              <a:buFont typeface="Arial" panose="020B0604020202020204" pitchFamily="34" charset="0"/>
              <a:buChar char="•"/>
            </a:pPr>
            <a:r>
              <a:rPr lang="pt-BR" sz="3200" dirty="0" smtClean="0"/>
              <a:t>...</a:t>
            </a:r>
          </a:p>
          <a:p>
            <a:pPr marL="285750" indent="-285750">
              <a:buFont typeface="Arial" panose="020B0604020202020204" pitchFamily="34" charset="0"/>
              <a:buChar char="•"/>
            </a:pPr>
            <a:r>
              <a:rPr lang="pt-BR" sz="3200" b="1" dirty="0" smtClean="0"/>
              <a:t>Terminar antes da comunicação entre </a:t>
            </a:r>
            <a:r>
              <a:rPr lang="pt-BR" sz="3200" b="1" dirty="0" err="1" smtClean="0"/>
              <a:t>microserviços</a:t>
            </a:r>
            <a:endParaRPr lang="pt-BR" sz="3200" dirty="0"/>
          </a:p>
        </p:txBody>
      </p:sp>
    </p:spTree>
    <p:extLst>
      <p:ext uri="{BB962C8B-B14F-4D97-AF65-F5344CB8AC3E}">
        <p14:creationId xmlns:p14="http://schemas.microsoft.com/office/powerpoint/2010/main" val="1634128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Alternativas ao Spring Boot</a:t>
            </a:r>
            <a:endParaRPr lang="pt-BR" dirty="0"/>
          </a:p>
        </p:txBody>
      </p:sp>
      <p:sp>
        <p:nvSpPr>
          <p:cNvPr id="3" name="Espaço Reservado para Conteúdo 2"/>
          <p:cNvSpPr>
            <a:spLocks noGrp="1"/>
          </p:cNvSpPr>
          <p:nvPr>
            <p:ph idx="1"/>
          </p:nvPr>
        </p:nvSpPr>
        <p:spPr/>
        <p:txBody>
          <a:bodyPr/>
          <a:lstStyle/>
          <a:p>
            <a:endParaRPr lang="pt-BR" dirty="0" smtClean="0"/>
          </a:p>
          <a:p>
            <a:endParaRPr lang="pt-BR" dirty="0" smtClean="0"/>
          </a:p>
          <a:p>
            <a:r>
              <a:rPr lang="pt-BR" dirty="0"/>
              <a:t>Java EE </a:t>
            </a:r>
            <a:r>
              <a:rPr lang="pt-BR" dirty="0" smtClean="0"/>
              <a:t>7 + </a:t>
            </a:r>
            <a:r>
              <a:rPr lang="pt-BR" dirty="0" err="1" smtClean="0"/>
              <a:t>Microprofile</a:t>
            </a:r>
            <a:endParaRPr lang="pt-BR" dirty="0" smtClean="0"/>
          </a:p>
          <a:p>
            <a:endParaRPr lang="pt-BR" dirty="0"/>
          </a:p>
          <a:p>
            <a:r>
              <a:rPr lang="pt-BR" dirty="0"/>
              <a:t>http://sparkjava.com/</a:t>
            </a:r>
          </a:p>
          <a:p>
            <a:endParaRPr lang="pt-BR" dirty="0"/>
          </a:p>
        </p:txBody>
      </p:sp>
    </p:spTree>
    <p:extLst>
      <p:ext uri="{BB962C8B-B14F-4D97-AF65-F5344CB8AC3E}">
        <p14:creationId xmlns:p14="http://schemas.microsoft.com/office/powerpoint/2010/main" val="2707166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Java </a:t>
            </a:r>
            <a:r>
              <a:rPr lang="pt-BR" dirty="0"/>
              <a:t>EE 7 + </a:t>
            </a:r>
            <a:r>
              <a:rPr lang="pt-BR" dirty="0" err="1" smtClean="0"/>
              <a:t>Microprofile</a:t>
            </a:r>
            <a:endParaRPr lang="pt-BR" dirty="0"/>
          </a:p>
        </p:txBody>
      </p:sp>
      <p:sp>
        <p:nvSpPr>
          <p:cNvPr id="4" name="Retângulo 3"/>
          <p:cNvSpPr/>
          <p:nvPr/>
        </p:nvSpPr>
        <p:spPr>
          <a:xfrm>
            <a:off x="323528" y="1506528"/>
            <a:ext cx="8568952" cy="4154984"/>
          </a:xfrm>
          <a:prstGeom prst="rect">
            <a:avLst/>
          </a:prstGeom>
        </p:spPr>
        <p:txBody>
          <a:bodyPr wrap="square">
            <a:spAutoFit/>
          </a:bodyPr>
          <a:lstStyle/>
          <a:p>
            <a:pPr marL="342900" indent="-342900">
              <a:buFont typeface="Arial" panose="020B0604020202020204" pitchFamily="34" charset="0"/>
              <a:buChar char="•"/>
            </a:pPr>
            <a:r>
              <a:rPr lang="pt-BR" sz="2400" dirty="0"/>
              <a:t>O </a:t>
            </a:r>
            <a:r>
              <a:rPr lang="pt-BR" sz="2400" dirty="0" err="1"/>
              <a:t>MicroProfile</a:t>
            </a:r>
            <a:r>
              <a:rPr lang="pt-BR" sz="2400" dirty="0"/>
              <a:t> especifica uma coleção de </a:t>
            </a:r>
            <a:r>
              <a:rPr lang="pt-BR" sz="2400" dirty="0" err="1"/>
              <a:t>APIs</a:t>
            </a:r>
            <a:r>
              <a:rPr lang="pt-BR" sz="2400" dirty="0"/>
              <a:t> e tecnologias Java EE que, juntas, formam um </a:t>
            </a:r>
            <a:r>
              <a:rPr lang="pt-BR" sz="2400" dirty="0" err="1"/>
              <a:t>microsserviço</a:t>
            </a:r>
            <a:r>
              <a:rPr lang="pt-BR" sz="2400" dirty="0"/>
              <a:t> básico de linha de base que visa fornecer portabilidade de aplicativos em vários </a:t>
            </a:r>
            <a:r>
              <a:rPr lang="pt-BR" sz="2400" dirty="0" err="1" smtClean="0"/>
              <a:t>runtimes</a:t>
            </a:r>
            <a:r>
              <a:rPr lang="pt-BR" sz="2400" dirty="0" smtClean="0"/>
              <a:t>;</a:t>
            </a: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A especificação do </a:t>
            </a:r>
            <a:r>
              <a:rPr lang="pt-BR" sz="2400" dirty="0" err="1"/>
              <a:t>MicroProfile</a:t>
            </a:r>
            <a:r>
              <a:rPr lang="pt-BR" sz="2400" dirty="0"/>
              <a:t> 1.0 inclui um subconjunto das </a:t>
            </a:r>
            <a:r>
              <a:rPr lang="pt-BR" sz="2400" dirty="0" smtClean="0"/>
              <a:t>especificações </a:t>
            </a:r>
            <a:r>
              <a:rPr lang="pt-BR" sz="2400" dirty="0"/>
              <a:t>do Java Enterprise e elas são: JAX-RS 2.0 para </a:t>
            </a:r>
            <a:r>
              <a:rPr lang="pt-BR" sz="2400" dirty="0" err="1"/>
              <a:t>endpoints</a:t>
            </a:r>
            <a:r>
              <a:rPr lang="pt-BR" sz="2400" dirty="0"/>
              <a:t> </a:t>
            </a:r>
            <a:r>
              <a:rPr lang="pt-BR" sz="2400" dirty="0" err="1"/>
              <a:t>RESTful</a:t>
            </a:r>
            <a:r>
              <a:rPr lang="pt-BR" sz="2400" dirty="0"/>
              <a:t>, CDI 1.1 para extensões e injeção de dependência, e JSON-P 1.0 para processamento de mensagens JSON. Por que apenas esses três? É porque isso representa o menor número de </a:t>
            </a:r>
            <a:r>
              <a:rPr lang="pt-BR" sz="2400" dirty="0" err="1"/>
              <a:t>APIs</a:t>
            </a:r>
            <a:r>
              <a:rPr lang="pt-BR" sz="2400" dirty="0"/>
              <a:t> necessárias para criar um </a:t>
            </a:r>
            <a:r>
              <a:rPr lang="pt-BR" sz="2400" dirty="0" err="1" smtClean="0"/>
              <a:t>microsserviço</a:t>
            </a:r>
            <a:r>
              <a:rPr lang="pt-BR" sz="2400" dirty="0" smtClean="0"/>
              <a:t>;</a:t>
            </a:r>
            <a:endParaRPr lang="pt-BR" sz="2400" dirty="0"/>
          </a:p>
        </p:txBody>
      </p:sp>
    </p:spTree>
    <p:extLst>
      <p:ext uri="{BB962C8B-B14F-4D97-AF65-F5344CB8AC3E}">
        <p14:creationId xmlns:p14="http://schemas.microsoft.com/office/powerpoint/2010/main" val="181468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Java EE 7 + </a:t>
            </a:r>
            <a:r>
              <a:rPr lang="pt-BR" dirty="0" err="1" smtClean="0"/>
              <a:t>Microprofile</a:t>
            </a:r>
            <a:endParaRPr lang="pt-B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79" y="2636912"/>
            <a:ext cx="770904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9327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Java EE 7 + </a:t>
            </a:r>
            <a:r>
              <a:rPr lang="pt-BR" dirty="0" err="1" smtClean="0"/>
              <a:t>Microprofile</a:t>
            </a:r>
            <a:endParaRPr lang="pt-B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700808"/>
            <a:ext cx="5040560" cy="480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9052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Java </a:t>
            </a:r>
            <a:r>
              <a:rPr lang="pt-BR" dirty="0"/>
              <a:t>EE 7 + </a:t>
            </a:r>
            <a:r>
              <a:rPr lang="pt-BR" dirty="0" err="1" smtClean="0"/>
              <a:t>Microprofile</a:t>
            </a:r>
            <a:endParaRPr lang="pt-BR" dirty="0"/>
          </a:p>
        </p:txBody>
      </p:sp>
      <p:sp>
        <p:nvSpPr>
          <p:cNvPr id="4" name="Retângulo 3"/>
          <p:cNvSpPr/>
          <p:nvPr/>
        </p:nvSpPr>
        <p:spPr>
          <a:xfrm>
            <a:off x="323528" y="1506528"/>
            <a:ext cx="8568952" cy="2308324"/>
          </a:xfrm>
          <a:prstGeom prst="rect">
            <a:avLst/>
          </a:prstGeom>
        </p:spPr>
        <p:txBody>
          <a:bodyPr wrap="square">
            <a:spAutoFit/>
          </a:bodyPr>
          <a:lstStyle/>
          <a:p>
            <a:pPr algn="ctr"/>
            <a:endParaRPr lang="pt-BR" sz="3600" dirty="0" smtClean="0"/>
          </a:p>
          <a:p>
            <a:pPr algn="ctr"/>
            <a:endParaRPr lang="pt-BR" sz="3600" dirty="0" smtClean="0"/>
          </a:p>
          <a:p>
            <a:pPr algn="ctr"/>
            <a:endParaRPr lang="pt-BR" sz="3600" dirty="0"/>
          </a:p>
          <a:p>
            <a:pPr algn="ctr"/>
            <a:r>
              <a:rPr lang="pt-BR" sz="3600" dirty="0" smtClean="0"/>
              <a:t>Vantagens </a:t>
            </a:r>
            <a:r>
              <a:rPr lang="pt-BR" sz="3600" dirty="0" err="1" smtClean="0"/>
              <a:t>vs</a:t>
            </a:r>
            <a:r>
              <a:rPr lang="pt-BR" sz="3600" dirty="0" smtClean="0"/>
              <a:t> Desvantagens?</a:t>
            </a:r>
            <a:endParaRPr lang="pt-BR" sz="3600" dirty="0"/>
          </a:p>
        </p:txBody>
      </p:sp>
    </p:spTree>
    <p:extLst>
      <p:ext uri="{BB962C8B-B14F-4D97-AF65-F5344CB8AC3E}">
        <p14:creationId xmlns:p14="http://schemas.microsoft.com/office/powerpoint/2010/main" val="311337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spring 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694965"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748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20688"/>
            <a:ext cx="8229600"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4437112"/>
            <a:ext cx="77343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541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esultado de imagem para What Why H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8708"/>
            <a:ext cx="7892231" cy="651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63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O que é uma arquitetura de </a:t>
            </a:r>
            <a:r>
              <a:rPr lang="pt-BR" dirty="0" err="1" smtClean="0"/>
              <a:t>microsserviços</a:t>
            </a:r>
            <a:r>
              <a:rPr lang="pt-BR" dirty="0" smtClean="0"/>
              <a:t>? (</a:t>
            </a:r>
            <a:r>
              <a:rPr lang="pt-BR" dirty="0" err="1" smtClean="0"/>
              <a:t>What</a:t>
            </a:r>
            <a:r>
              <a:rPr lang="pt-BR" dirty="0" smtClean="0"/>
              <a:t>)</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smtClean="0"/>
              <a:t>Reunir as coisas que mudam pela mesma razão e separar as coisas que mudam por diferentes razões;</a:t>
            </a:r>
          </a:p>
          <a:p>
            <a:endParaRPr lang="pt-BR" dirty="0"/>
          </a:p>
          <a:p>
            <a:r>
              <a:rPr lang="pt-BR" dirty="0" smtClean="0"/>
              <a:t>Serviços fracamente acoplados;</a:t>
            </a:r>
          </a:p>
          <a:p>
            <a:endParaRPr lang="pt-BR" dirty="0"/>
          </a:p>
          <a:p>
            <a:r>
              <a:rPr lang="pt-BR" dirty="0" smtClean="0"/>
              <a:t>Tarefas discretas;</a:t>
            </a:r>
          </a:p>
          <a:p>
            <a:endParaRPr lang="pt-BR" dirty="0" smtClean="0"/>
          </a:p>
          <a:p>
            <a:r>
              <a:rPr lang="pt-BR" dirty="0"/>
              <a:t>C</a:t>
            </a:r>
            <a:r>
              <a:rPr lang="pt-BR" dirty="0" smtClean="0"/>
              <a:t>omunicar com outros serviços por meio de </a:t>
            </a:r>
            <a:r>
              <a:rPr lang="pt-BR" dirty="0" err="1" smtClean="0"/>
              <a:t>APIs</a:t>
            </a:r>
            <a:r>
              <a:rPr lang="pt-BR" dirty="0" smtClean="0"/>
              <a:t>;</a:t>
            </a:r>
            <a:endParaRPr lang="pt-BR" dirty="0"/>
          </a:p>
        </p:txBody>
      </p:sp>
    </p:spTree>
    <p:extLst>
      <p:ext uri="{BB962C8B-B14F-4D97-AF65-F5344CB8AC3E}">
        <p14:creationId xmlns:p14="http://schemas.microsoft.com/office/powerpoint/2010/main" val="656897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Benefícios de uma arquitetura de </a:t>
            </a:r>
            <a:r>
              <a:rPr lang="pt-BR" dirty="0" err="1" smtClean="0"/>
              <a:t>microsserviços</a:t>
            </a:r>
            <a:r>
              <a:rPr lang="pt-BR" dirty="0" smtClean="0"/>
              <a:t> (</a:t>
            </a:r>
            <a:r>
              <a:rPr lang="pt-BR" dirty="0" err="1" smtClean="0"/>
              <a:t>Why</a:t>
            </a:r>
            <a:r>
              <a:rPr lang="pt-BR" dirty="0" smtClean="0"/>
              <a:t>)</a:t>
            </a:r>
            <a:endParaRPr lang="pt-BR" dirty="0"/>
          </a:p>
        </p:txBody>
      </p:sp>
      <p:sp>
        <p:nvSpPr>
          <p:cNvPr id="3" name="Espaço Reservado para Conteúdo 2"/>
          <p:cNvSpPr>
            <a:spLocks noGrp="1"/>
          </p:cNvSpPr>
          <p:nvPr>
            <p:ph idx="1"/>
          </p:nvPr>
        </p:nvSpPr>
        <p:spPr/>
        <p:txBody>
          <a:bodyPr>
            <a:normAutofit/>
          </a:bodyPr>
          <a:lstStyle/>
          <a:p>
            <a:r>
              <a:rPr lang="pt-BR" dirty="0" smtClean="0"/>
              <a:t>Construídos por uma ou mais equipes pequenas;</a:t>
            </a:r>
          </a:p>
          <a:p>
            <a:endParaRPr lang="pt-BR" dirty="0"/>
          </a:p>
          <a:p>
            <a:r>
              <a:rPr lang="pt-BR" dirty="0" smtClean="0"/>
              <a:t>Implantados independentemente uns dos outros;</a:t>
            </a:r>
          </a:p>
          <a:p>
            <a:endParaRPr lang="pt-BR" dirty="0"/>
          </a:p>
          <a:p>
            <a:r>
              <a:rPr lang="pt-BR" dirty="0" smtClean="0"/>
              <a:t>É fácil identificar serviços ativos e escaloná-los;</a:t>
            </a:r>
          </a:p>
        </p:txBody>
      </p:sp>
    </p:spTree>
    <p:extLst>
      <p:ext uri="{BB962C8B-B14F-4D97-AF65-F5344CB8AC3E}">
        <p14:creationId xmlns:p14="http://schemas.microsoft.com/office/powerpoint/2010/main" val="3703800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Benefícios de uma arquitetura de </a:t>
            </a:r>
            <a:r>
              <a:rPr lang="pt-BR" dirty="0" err="1" smtClean="0"/>
              <a:t>microsserviços</a:t>
            </a:r>
            <a:r>
              <a:rPr lang="pt-BR" dirty="0" smtClean="0"/>
              <a:t> (</a:t>
            </a:r>
            <a:r>
              <a:rPr lang="pt-BR" dirty="0" err="1" smtClean="0"/>
              <a:t>Why</a:t>
            </a:r>
            <a:r>
              <a:rPr lang="pt-BR" dirty="0" smtClean="0"/>
              <a:t>)</a:t>
            </a:r>
            <a:endParaRPr lang="pt-BR" dirty="0"/>
          </a:p>
        </p:txBody>
      </p:sp>
      <p:sp>
        <p:nvSpPr>
          <p:cNvPr id="3" name="Espaço Reservado para Conteúdo 2"/>
          <p:cNvSpPr>
            <a:spLocks noGrp="1"/>
          </p:cNvSpPr>
          <p:nvPr>
            <p:ph idx="1"/>
          </p:nvPr>
        </p:nvSpPr>
        <p:spPr/>
        <p:txBody>
          <a:bodyPr>
            <a:normAutofit/>
          </a:bodyPr>
          <a:lstStyle/>
          <a:p>
            <a:r>
              <a:rPr lang="pt-BR" dirty="0" smtClean="0"/>
              <a:t>Isolamento aprimorado de falhas;</a:t>
            </a:r>
          </a:p>
          <a:p>
            <a:endParaRPr lang="pt-BR" dirty="0"/>
          </a:p>
          <a:p>
            <a:r>
              <a:rPr lang="pt-BR" dirty="0" smtClean="0"/>
              <a:t>Facilita a escolha da pilha de tecnologia que é mais adequada para a funcionalidade necessária;</a:t>
            </a:r>
          </a:p>
        </p:txBody>
      </p:sp>
    </p:spTree>
    <p:extLst>
      <p:ext uri="{BB962C8B-B14F-4D97-AF65-F5344CB8AC3E}">
        <p14:creationId xmlns:p14="http://schemas.microsoft.com/office/powerpoint/2010/main" val="2959330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Como começar uma arquitetura de </a:t>
            </a:r>
            <a:r>
              <a:rPr lang="pt-BR" dirty="0" err="1" smtClean="0"/>
              <a:t>microsserviços</a:t>
            </a:r>
            <a:r>
              <a:rPr lang="pt-BR" dirty="0" smtClean="0"/>
              <a:t>? (</a:t>
            </a:r>
            <a:r>
              <a:rPr lang="pt-BR" dirty="0" err="1" smtClean="0"/>
              <a:t>How</a:t>
            </a:r>
            <a:r>
              <a:rPr lang="pt-BR" dirty="0" smtClean="0"/>
              <a:t>)</a:t>
            </a:r>
            <a:endParaRPr lang="pt-BR" dirty="0"/>
          </a:p>
        </p:txBody>
      </p:sp>
      <p:sp>
        <p:nvSpPr>
          <p:cNvPr id="3" name="Espaço Reservado para Conteúdo 2"/>
          <p:cNvSpPr>
            <a:spLocks noGrp="1"/>
          </p:cNvSpPr>
          <p:nvPr>
            <p:ph idx="1"/>
          </p:nvPr>
        </p:nvSpPr>
        <p:spPr/>
        <p:txBody>
          <a:bodyPr>
            <a:normAutofit/>
          </a:bodyPr>
          <a:lstStyle/>
          <a:p>
            <a:endParaRPr lang="pt-BR" dirty="0" smtClean="0"/>
          </a:p>
          <a:p>
            <a:endParaRPr lang="pt-BR" dirty="0"/>
          </a:p>
          <a:p>
            <a:pPr marL="0" indent="0" algn="ctr">
              <a:buNone/>
            </a:pPr>
            <a:r>
              <a:rPr lang="pt-BR" dirty="0" smtClean="0"/>
              <a:t>"Existe um conjunto padrão de princípios que eu possa seguir para me ajudar a construir uma arquitetura de </a:t>
            </a:r>
            <a:r>
              <a:rPr lang="pt-BR" dirty="0" err="1" smtClean="0"/>
              <a:t>microsserviços</a:t>
            </a:r>
            <a:r>
              <a:rPr lang="pt-BR" dirty="0" smtClean="0"/>
              <a:t> de uma maneira melhor?"</a:t>
            </a:r>
          </a:p>
        </p:txBody>
      </p:sp>
    </p:spTree>
    <p:extLst>
      <p:ext uri="{BB962C8B-B14F-4D97-AF65-F5344CB8AC3E}">
        <p14:creationId xmlns:p14="http://schemas.microsoft.com/office/powerpoint/2010/main" val="4002882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Decompor</a:t>
            </a:r>
            <a:endParaRPr lang="pt-BR" dirty="0"/>
          </a:p>
        </p:txBody>
      </p:sp>
      <p:sp>
        <p:nvSpPr>
          <p:cNvPr id="3" name="Espaço Reservado para Conteúdo 2"/>
          <p:cNvSpPr>
            <a:spLocks noGrp="1"/>
          </p:cNvSpPr>
          <p:nvPr>
            <p:ph idx="1"/>
          </p:nvPr>
        </p:nvSpPr>
        <p:spPr/>
        <p:txBody>
          <a:bodyPr>
            <a:normAutofit fontScale="92500"/>
          </a:bodyPr>
          <a:lstStyle/>
          <a:p>
            <a:r>
              <a:rPr lang="pt-BR" dirty="0" smtClean="0"/>
              <a:t>Realizar a definição de serviços correspondentes aos recursos de negócios, por exemplo:</a:t>
            </a:r>
          </a:p>
          <a:p>
            <a:pPr lvl="1"/>
            <a:r>
              <a:rPr lang="pt-BR" dirty="0" smtClean="0"/>
              <a:t>Gerenciamento do catálogo de produtos</a:t>
            </a:r>
          </a:p>
          <a:p>
            <a:pPr lvl="1"/>
            <a:r>
              <a:rPr lang="pt-BR" dirty="0" smtClean="0"/>
              <a:t>Gerenciamento de estoque</a:t>
            </a:r>
          </a:p>
          <a:p>
            <a:pPr lvl="1"/>
            <a:r>
              <a:rPr lang="pt-BR" dirty="0" smtClean="0"/>
              <a:t>Gerenciamento de pedidos</a:t>
            </a:r>
          </a:p>
          <a:p>
            <a:pPr lvl="1"/>
            <a:r>
              <a:rPr lang="pt-BR" dirty="0" smtClean="0"/>
              <a:t>Gerenciamento de entrega</a:t>
            </a:r>
          </a:p>
          <a:p>
            <a:pPr lvl="1"/>
            <a:r>
              <a:rPr lang="pt-BR" dirty="0" smtClean="0"/>
              <a:t>Gerenciamento de usuários</a:t>
            </a:r>
          </a:p>
          <a:p>
            <a:pPr lvl="1"/>
            <a:r>
              <a:rPr lang="pt-BR" dirty="0" smtClean="0"/>
              <a:t>Recomendações de produtos</a:t>
            </a:r>
          </a:p>
          <a:p>
            <a:pPr lvl="1"/>
            <a:r>
              <a:rPr lang="pt-BR" dirty="0" smtClean="0"/>
              <a:t>Gerenciamento de avaliações de Produto</a:t>
            </a:r>
            <a:endParaRPr lang="pt-BR" dirty="0"/>
          </a:p>
          <a:p>
            <a:endParaRPr lang="pt-BR" dirty="0" smtClean="0"/>
          </a:p>
        </p:txBody>
      </p:sp>
    </p:spTree>
    <p:extLst>
      <p:ext uri="{BB962C8B-B14F-4D97-AF65-F5344CB8AC3E}">
        <p14:creationId xmlns:p14="http://schemas.microsoft.com/office/powerpoint/2010/main" val="2062038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Construindo e Implantando</a:t>
            </a:r>
            <a:endParaRPr lang="pt-BR" dirty="0"/>
          </a:p>
        </p:txBody>
      </p:sp>
      <p:sp>
        <p:nvSpPr>
          <p:cNvPr id="3" name="Espaço Reservado para Conteúdo 2"/>
          <p:cNvSpPr>
            <a:spLocks noGrp="1"/>
          </p:cNvSpPr>
          <p:nvPr>
            <p:ph idx="1"/>
          </p:nvPr>
        </p:nvSpPr>
        <p:spPr>
          <a:xfrm>
            <a:off x="395536" y="2132856"/>
            <a:ext cx="8229600" cy="4525963"/>
          </a:xfrm>
        </p:spPr>
        <p:txBody>
          <a:bodyPr>
            <a:normAutofit/>
          </a:bodyPr>
          <a:lstStyle/>
          <a:p>
            <a:r>
              <a:rPr lang="pt-BR" dirty="0" smtClean="0"/>
              <a:t>Desenvolvimento por uma ou mais equipes pequenas usando as tecnologias mais adequadas para cada finalidade;</a:t>
            </a:r>
          </a:p>
          <a:p>
            <a:endParaRPr lang="pt-BR" dirty="0"/>
          </a:p>
          <a:p>
            <a:r>
              <a:rPr lang="pt-BR" dirty="0" smtClean="0"/>
              <a:t>Configurar pipeline CI/CD;</a:t>
            </a:r>
          </a:p>
        </p:txBody>
      </p:sp>
    </p:spTree>
    <p:extLst>
      <p:ext uri="{BB962C8B-B14F-4D97-AF65-F5344CB8AC3E}">
        <p14:creationId xmlns:p14="http://schemas.microsoft.com/office/powerpoint/2010/main" val="2055359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Projetar os serviços individuais</a:t>
            </a:r>
            <a:endParaRPr lang="pt-BR" dirty="0"/>
          </a:p>
        </p:txBody>
      </p:sp>
      <p:sp>
        <p:nvSpPr>
          <p:cNvPr id="3" name="Espaço Reservado para Conteúdo 2"/>
          <p:cNvSpPr>
            <a:spLocks noGrp="1"/>
          </p:cNvSpPr>
          <p:nvPr>
            <p:ph idx="1"/>
          </p:nvPr>
        </p:nvSpPr>
        <p:spPr>
          <a:xfrm>
            <a:off x="395536" y="2132856"/>
            <a:ext cx="8229600" cy="4525963"/>
          </a:xfrm>
        </p:spPr>
        <p:txBody>
          <a:bodyPr>
            <a:normAutofit/>
          </a:bodyPr>
          <a:lstStyle/>
          <a:p>
            <a:r>
              <a:rPr lang="pt-BR" dirty="0" smtClean="0"/>
              <a:t>Defina os serviços cuidadosamente e pense no que será exposto, quais protocolos serão usados ​​para interagir;</a:t>
            </a:r>
          </a:p>
          <a:p>
            <a:endParaRPr lang="pt-BR" dirty="0"/>
          </a:p>
          <a:p>
            <a:r>
              <a:rPr lang="pt-BR" dirty="0" smtClean="0"/>
              <a:t>Ocultar complexidades e detalhes de implementação do serviço e apenas expor o que é necessário para os clientes do serviço;</a:t>
            </a:r>
          </a:p>
        </p:txBody>
      </p:sp>
    </p:spTree>
    <p:extLst>
      <p:ext uri="{BB962C8B-B14F-4D97-AF65-F5344CB8AC3E}">
        <p14:creationId xmlns:p14="http://schemas.microsoft.com/office/powerpoint/2010/main" val="30776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Abordagem Errada</a:t>
            </a:r>
            <a:endParaRPr lang="pt-BR" dirty="0"/>
          </a:p>
        </p:txBody>
      </p:sp>
      <p:pic>
        <p:nvPicPr>
          <p:cNvPr id="23554" name="Picture 2" descr="E:\git\gitbook-treinamento-microservices\assets\01-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32" y="1464690"/>
            <a:ext cx="7992888" cy="499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8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rabbitm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8314254"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09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Abordagem Correta</a:t>
            </a:r>
            <a:endParaRPr lang="pt-BR" dirty="0"/>
          </a:p>
        </p:txBody>
      </p:sp>
      <p:pic>
        <p:nvPicPr>
          <p:cNvPr id="24578" name="Picture 2" descr="E:\git\gitbook-treinamento-microservices\assets\01-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12776"/>
            <a:ext cx="8208912" cy="513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34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Protocolos</a:t>
            </a:r>
            <a:endParaRPr lang="pt-BR" dirty="0"/>
          </a:p>
        </p:txBody>
      </p:sp>
      <p:sp>
        <p:nvSpPr>
          <p:cNvPr id="3" name="Espaço Reservado para Conteúdo 2"/>
          <p:cNvSpPr>
            <a:spLocks noGrp="1"/>
          </p:cNvSpPr>
          <p:nvPr>
            <p:ph idx="1"/>
          </p:nvPr>
        </p:nvSpPr>
        <p:spPr>
          <a:xfrm>
            <a:off x="395536" y="2132856"/>
            <a:ext cx="8229600" cy="4525963"/>
          </a:xfrm>
        </p:spPr>
        <p:txBody>
          <a:bodyPr>
            <a:normAutofit/>
          </a:bodyPr>
          <a:lstStyle/>
          <a:p>
            <a:r>
              <a:rPr lang="pt-BR" dirty="0" smtClean="0"/>
              <a:t>RMI </a:t>
            </a:r>
            <a:r>
              <a:rPr lang="pt-BR" dirty="0" err="1" smtClean="0"/>
              <a:t>vs</a:t>
            </a:r>
            <a:r>
              <a:rPr lang="pt-BR" dirty="0" smtClean="0"/>
              <a:t> REST</a:t>
            </a:r>
          </a:p>
        </p:txBody>
      </p:sp>
    </p:spTree>
    <p:extLst>
      <p:ext uri="{BB962C8B-B14F-4D97-AF65-F5344CB8AC3E}">
        <p14:creationId xmlns:p14="http://schemas.microsoft.com/office/powerpoint/2010/main" val="3641827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Descentralizar</a:t>
            </a:r>
            <a:endParaRPr lang="pt-BR" dirty="0"/>
          </a:p>
        </p:txBody>
      </p:sp>
      <p:sp>
        <p:nvSpPr>
          <p:cNvPr id="3" name="Espaço Reservado para Conteúdo 2"/>
          <p:cNvSpPr>
            <a:spLocks noGrp="1"/>
          </p:cNvSpPr>
          <p:nvPr>
            <p:ph idx="1"/>
          </p:nvPr>
        </p:nvSpPr>
        <p:spPr>
          <a:xfrm>
            <a:off x="395536" y="2132856"/>
            <a:ext cx="8229600" cy="4525963"/>
          </a:xfrm>
        </p:spPr>
        <p:txBody>
          <a:bodyPr>
            <a:normAutofit/>
          </a:bodyPr>
          <a:lstStyle/>
          <a:p>
            <a:r>
              <a:rPr lang="pt-BR" dirty="0" smtClean="0"/>
              <a:t>Equipes que constroem os serviços cuidam de tudo relacionado a esse serviço;</a:t>
            </a:r>
          </a:p>
          <a:p>
            <a:endParaRPr lang="pt-BR" dirty="0"/>
          </a:p>
          <a:p>
            <a:r>
              <a:rPr lang="pt-BR" dirty="0" smtClean="0"/>
              <a:t>Modelo interno de código aberto;</a:t>
            </a:r>
          </a:p>
          <a:p>
            <a:endParaRPr lang="pt-BR" dirty="0"/>
          </a:p>
          <a:p>
            <a:r>
              <a:rPr lang="pt-BR" dirty="0" smtClean="0"/>
              <a:t>Arquitetura em que a coleção de serviços estejam se comunicando por meio de um barramento de mensagens central;</a:t>
            </a:r>
          </a:p>
        </p:txBody>
      </p:sp>
    </p:spTree>
    <p:extLst>
      <p:ext uri="{BB962C8B-B14F-4D97-AF65-F5344CB8AC3E}">
        <p14:creationId xmlns:p14="http://schemas.microsoft.com/office/powerpoint/2010/main" val="1378083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git\gitbook-treinamento-microservices\assets\01-es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99" y="908720"/>
            <a:ext cx="8381259"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619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Implantação (</a:t>
            </a:r>
            <a:r>
              <a:rPr lang="pt-BR" dirty="0" err="1" smtClean="0"/>
              <a:t>deploy</a:t>
            </a:r>
            <a:r>
              <a:rPr lang="pt-BR" dirty="0"/>
              <a:t>)</a:t>
            </a:r>
          </a:p>
        </p:txBody>
      </p:sp>
      <p:sp>
        <p:nvSpPr>
          <p:cNvPr id="3" name="Espaço Reservado para Conteúdo 2"/>
          <p:cNvSpPr>
            <a:spLocks noGrp="1"/>
          </p:cNvSpPr>
          <p:nvPr>
            <p:ph idx="1"/>
          </p:nvPr>
        </p:nvSpPr>
        <p:spPr>
          <a:xfrm>
            <a:off x="395536" y="2132856"/>
            <a:ext cx="8229600" cy="4525963"/>
          </a:xfrm>
        </p:spPr>
        <p:txBody>
          <a:bodyPr>
            <a:normAutofit lnSpcReduction="10000"/>
          </a:bodyPr>
          <a:lstStyle/>
          <a:p>
            <a:r>
              <a:rPr lang="pt-BR" dirty="0" smtClean="0"/>
              <a:t>Contratos Direcionados ao Consumidor</a:t>
            </a:r>
          </a:p>
          <a:p>
            <a:endParaRPr lang="pt-BR" dirty="0"/>
          </a:p>
          <a:p>
            <a:r>
              <a:rPr lang="pt-BR" dirty="0" smtClean="0"/>
              <a:t> Cada API do consumidor captura suas expectativas do provedor em um contrato separado. Todos esses contratos são compartilhados com o fornecedor para que eles obtenham informações sobre as obrigações que devem cumprir para cada cliente individual</a:t>
            </a:r>
          </a:p>
        </p:txBody>
      </p:sp>
    </p:spTree>
    <p:extLst>
      <p:ext uri="{BB962C8B-B14F-4D97-AF65-F5344CB8AC3E}">
        <p14:creationId xmlns:p14="http://schemas.microsoft.com/office/powerpoint/2010/main" val="176799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Estratégia de Implantação</a:t>
            </a:r>
            <a:endParaRPr lang="pt-BR" dirty="0"/>
          </a:p>
        </p:txBody>
      </p:sp>
      <p:sp>
        <p:nvSpPr>
          <p:cNvPr id="3" name="Espaço Reservado para Conteúdo 2"/>
          <p:cNvSpPr>
            <a:spLocks noGrp="1"/>
          </p:cNvSpPr>
          <p:nvPr>
            <p:ph idx="1"/>
          </p:nvPr>
        </p:nvSpPr>
        <p:spPr>
          <a:xfrm>
            <a:off x="395536" y="2852936"/>
            <a:ext cx="8229600" cy="2232248"/>
          </a:xfrm>
        </p:spPr>
        <p:txBody>
          <a:bodyPr>
            <a:normAutofit/>
          </a:bodyPr>
          <a:lstStyle/>
          <a:p>
            <a:r>
              <a:rPr lang="pt-BR" dirty="0" smtClean="0"/>
              <a:t>Vários </a:t>
            </a:r>
            <a:r>
              <a:rPr lang="pt-BR" dirty="0" err="1" smtClean="0"/>
              <a:t>microsserviços</a:t>
            </a:r>
            <a:r>
              <a:rPr lang="pt-BR" dirty="0" smtClean="0"/>
              <a:t> por sistema operacional</a:t>
            </a:r>
          </a:p>
          <a:p>
            <a:endParaRPr lang="pt-BR" dirty="0"/>
          </a:p>
          <a:p>
            <a:r>
              <a:rPr lang="pt-BR" dirty="0" smtClean="0"/>
              <a:t>Um </a:t>
            </a:r>
            <a:r>
              <a:rPr lang="pt-BR" dirty="0" err="1" smtClean="0"/>
              <a:t>microsserviço</a:t>
            </a:r>
            <a:r>
              <a:rPr lang="pt-BR" dirty="0" smtClean="0"/>
              <a:t> por sistema operacional</a:t>
            </a:r>
          </a:p>
        </p:txBody>
      </p:sp>
    </p:spTree>
    <p:extLst>
      <p:ext uri="{BB962C8B-B14F-4D97-AF65-F5344CB8AC3E}">
        <p14:creationId xmlns:p14="http://schemas.microsoft.com/office/powerpoint/2010/main" val="410744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Estratégia de Implantação</a:t>
            </a:r>
            <a:endParaRPr lang="pt-BR" dirty="0"/>
          </a:p>
        </p:txBody>
      </p:sp>
      <p:sp>
        <p:nvSpPr>
          <p:cNvPr id="3" name="Espaço Reservado para Conteúdo 2"/>
          <p:cNvSpPr>
            <a:spLocks noGrp="1"/>
          </p:cNvSpPr>
          <p:nvPr>
            <p:ph idx="1"/>
          </p:nvPr>
        </p:nvSpPr>
        <p:spPr>
          <a:xfrm>
            <a:off x="395536" y="2852936"/>
            <a:ext cx="8229600" cy="2232248"/>
          </a:xfrm>
        </p:spPr>
        <p:txBody>
          <a:bodyPr>
            <a:normAutofit/>
          </a:bodyPr>
          <a:lstStyle/>
          <a:p>
            <a:r>
              <a:rPr lang="pt-BR" dirty="0" smtClean="0"/>
              <a:t>Vários </a:t>
            </a:r>
            <a:r>
              <a:rPr lang="pt-BR" dirty="0" err="1" smtClean="0"/>
              <a:t>microsserviços</a:t>
            </a:r>
            <a:r>
              <a:rPr lang="pt-BR" dirty="0" smtClean="0"/>
              <a:t> por sistema operacional</a:t>
            </a:r>
          </a:p>
          <a:p>
            <a:endParaRPr lang="pt-BR" dirty="0"/>
          </a:p>
          <a:p>
            <a:r>
              <a:rPr lang="pt-BR" dirty="0" smtClean="0"/>
              <a:t>Um </a:t>
            </a:r>
            <a:r>
              <a:rPr lang="pt-BR" dirty="0" err="1" smtClean="0"/>
              <a:t>microsserviço</a:t>
            </a:r>
            <a:r>
              <a:rPr lang="pt-BR" dirty="0" smtClean="0"/>
              <a:t> por sistema operacional</a:t>
            </a:r>
          </a:p>
        </p:txBody>
      </p:sp>
    </p:spTree>
    <p:extLst>
      <p:ext uri="{BB962C8B-B14F-4D97-AF65-F5344CB8AC3E}">
        <p14:creationId xmlns:p14="http://schemas.microsoft.com/office/powerpoint/2010/main" val="3783825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Alterando </a:t>
            </a:r>
            <a:r>
              <a:rPr lang="pt-BR" dirty="0" err="1" smtClean="0"/>
              <a:t>APIs</a:t>
            </a:r>
            <a:r>
              <a:rPr lang="pt-BR" dirty="0" smtClean="0"/>
              <a:t> em Produção</a:t>
            </a:r>
            <a:endParaRPr lang="pt-BR" dirty="0"/>
          </a:p>
        </p:txBody>
      </p:sp>
      <p:sp>
        <p:nvSpPr>
          <p:cNvPr id="3" name="Espaço Reservado para Conteúdo 2"/>
          <p:cNvSpPr>
            <a:spLocks noGrp="1"/>
          </p:cNvSpPr>
          <p:nvPr>
            <p:ph idx="1"/>
          </p:nvPr>
        </p:nvSpPr>
        <p:spPr>
          <a:xfrm>
            <a:off x="395536" y="2852936"/>
            <a:ext cx="8229600" cy="2232248"/>
          </a:xfrm>
        </p:spPr>
        <p:txBody>
          <a:bodyPr>
            <a:normAutofit/>
          </a:bodyPr>
          <a:lstStyle/>
          <a:p>
            <a:r>
              <a:rPr lang="pt-BR" dirty="0" smtClean="0"/>
              <a:t>Versionamento de API</a:t>
            </a:r>
          </a:p>
          <a:p>
            <a:endParaRPr lang="pt-BR" dirty="0"/>
          </a:p>
          <a:p>
            <a:r>
              <a:rPr lang="pt-BR" dirty="0" smtClean="0"/>
              <a:t>Substituição de </a:t>
            </a:r>
            <a:r>
              <a:rPr lang="pt-BR" dirty="0" err="1" smtClean="0"/>
              <a:t>End</a:t>
            </a:r>
            <a:r>
              <a:rPr lang="pt-BR" dirty="0" smtClean="0"/>
              <a:t>-Point</a:t>
            </a:r>
          </a:p>
        </p:txBody>
      </p:sp>
    </p:spTree>
    <p:extLst>
      <p:ext uri="{BB962C8B-B14F-4D97-AF65-F5344CB8AC3E}">
        <p14:creationId xmlns:p14="http://schemas.microsoft.com/office/powerpoint/2010/main" val="2317750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Padrões</a:t>
            </a:r>
            <a:endParaRPr lang="pt-BR" dirty="0"/>
          </a:p>
        </p:txBody>
      </p:sp>
      <p:sp>
        <p:nvSpPr>
          <p:cNvPr id="3" name="Espaço Reservado para Conteúdo 2"/>
          <p:cNvSpPr>
            <a:spLocks noGrp="1"/>
          </p:cNvSpPr>
          <p:nvPr>
            <p:ph idx="1"/>
          </p:nvPr>
        </p:nvSpPr>
        <p:spPr>
          <a:xfrm>
            <a:off x="323528" y="2060848"/>
            <a:ext cx="8229600" cy="4104456"/>
          </a:xfrm>
        </p:spPr>
        <p:txBody>
          <a:bodyPr>
            <a:normAutofit fontScale="92500" lnSpcReduction="20000"/>
          </a:bodyPr>
          <a:lstStyle/>
          <a:p>
            <a:r>
              <a:rPr lang="pt-BR" dirty="0" smtClean="0"/>
              <a:t>Tratamento de </a:t>
            </a:r>
            <a:r>
              <a:rPr lang="pt-BR" dirty="0"/>
              <a:t>Erros (</a:t>
            </a:r>
            <a:r>
              <a:rPr lang="pt-BR" dirty="0">
                <a:hlinkClick r:id="rId3"/>
              </a:rPr>
              <a:t>https://blog.restcase.com/rest-api-error-codes-101</a:t>
            </a:r>
            <a:r>
              <a:rPr lang="pt-BR" dirty="0" smtClean="0">
                <a:hlinkClick r:id="rId3"/>
              </a:rPr>
              <a:t>/</a:t>
            </a:r>
            <a:r>
              <a:rPr lang="pt-BR" dirty="0" smtClean="0"/>
              <a:t>)</a:t>
            </a:r>
            <a:endParaRPr lang="pt-BR" dirty="0" smtClean="0"/>
          </a:p>
          <a:p>
            <a:endParaRPr lang="pt-BR" dirty="0"/>
          </a:p>
          <a:p>
            <a:r>
              <a:rPr lang="pt-BR" dirty="0" smtClean="0"/>
              <a:t>Guia de Estilos de </a:t>
            </a:r>
            <a:r>
              <a:rPr lang="pt-BR" dirty="0"/>
              <a:t>API (</a:t>
            </a:r>
            <a:r>
              <a:rPr lang="pt-BR" dirty="0">
                <a:hlinkClick r:id="rId4"/>
              </a:rPr>
              <a:t>https://github.com/paypal/api-standards/blob/master/api-style-guide.md</a:t>
            </a:r>
            <a:r>
              <a:rPr lang="pt-BR" dirty="0" smtClean="0"/>
              <a:t>)</a:t>
            </a:r>
            <a:endParaRPr lang="pt-BR" dirty="0" smtClean="0"/>
          </a:p>
          <a:p>
            <a:endParaRPr lang="pt-BR" dirty="0"/>
          </a:p>
          <a:p>
            <a:r>
              <a:rPr lang="pt-BR" dirty="0" err="1" smtClean="0"/>
              <a:t>Swagger</a:t>
            </a:r>
            <a:r>
              <a:rPr lang="pt-BR" dirty="0"/>
              <a:t> (</a:t>
            </a:r>
            <a:r>
              <a:rPr lang="pt-BR" dirty="0">
                <a:hlinkClick r:id="rId5"/>
              </a:rPr>
              <a:t>https://petstore.swagger.io</a:t>
            </a:r>
            <a:r>
              <a:rPr lang="pt-BR" dirty="0" smtClean="0">
                <a:hlinkClick r:id="rId5"/>
              </a:rPr>
              <a:t>/#/</a:t>
            </a:r>
            <a:r>
              <a:rPr lang="pt-BR" dirty="0" smtClean="0"/>
              <a:t>)</a:t>
            </a:r>
            <a:endParaRPr lang="pt-BR" dirty="0" smtClean="0"/>
          </a:p>
        </p:txBody>
      </p:sp>
    </p:spTree>
    <p:extLst>
      <p:ext uri="{BB962C8B-B14F-4D97-AF65-F5344CB8AC3E}">
        <p14:creationId xmlns:p14="http://schemas.microsoft.com/office/powerpoint/2010/main" val="3245533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Dependências de serviços</a:t>
            </a:r>
            <a:endParaRPr lang="pt-BR" dirty="0"/>
          </a:p>
        </p:txBody>
      </p:sp>
      <p:sp>
        <p:nvSpPr>
          <p:cNvPr id="3" name="Espaço Reservado para Conteúdo 2"/>
          <p:cNvSpPr>
            <a:spLocks noGrp="1"/>
          </p:cNvSpPr>
          <p:nvPr>
            <p:ph idx="1"/>
          </p:nvPr>
        </p:nvSpPr>
        <p:spPr>
          <a:xfrm>
            <a:off x="323528" y="2564904"/>
            <a:ext cx="8229600" cy="4104456"/>
          </a:xfrm>
        </p:spPr>
        <p:txBody>
          <a:bodyPr>
            <a:normAutofit/>
          </a:bodyPr>
          <a:lstStyle/>
          <a:p>
            <a:r>
              <a:rPr lang="pt-BR" dirty="0" smtClean="0"/>
              <a:t>Gateway de API</a:t>
            </a:r>
          </a:p>
          <a:p>
            <a:endParaRPr lang="pt-BR" dirty="0"/>
          </a:p>
          <a:p>
            <a:r>
              <a:rPr lang="pt-BR" dirty="0" smtClean="0"/>
              <a:t>Service Discovery (Consul)</a:t>
            </a:r>
          </a:p>
          <a:p>
            <a:endParaRPr lang="pt-BR" dirty="0"/>
          </a:p>
          <a:p>
            <a:endParaRPr lang="pt-BR" dirty="0" smtClean="0"/>
          </a:p>
        </p:txBody>
      </p:sp>
    </p:spTree>
    <p:extLst>
      <p:ext uri="{BB962C8B-B14F-4D97-AF65-F5344CB8AC3E}">
        <p14:creationId xmlns:p14="http://schemas.microsoft.com/office/powerpoint/2010/main" val="54114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sultado de imagem para spring cloud ga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 y="692696"/>
            <a:ext cx="9089009"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536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Falhas</a:t>
            </a:r>
            <a:endParaRPr lang="pt-BR" dirty="0"/>
          </a:p>
        </p:txBody>
      </p:sp>
      <p:sp>
        <p:nvSpPr>
          <p:cNvPr id="3" name="Espaço Reservado para Conteúdo 2"/>
          <p:cNvSpPr>
            <a:spLocks noGrp="1"/>
          </p:cNvSpPr>
          <p:nvPr>
            <p:ph idx="1"/>
          </p:nvPr>
        </p:nvSpPr>
        <p:spPr>
          <a:xfrm>
            <a:off x="323528" y="2348880"/>
            <a:ext cx="8229600" cy="4104456"/>
          </a:xfrm>
        </p:spPr>
        <p:txBody>
          <a:bodyPr>
            <a:normAutofit/>
          </a:bodyPr>
          <a:lstStyle/>
          <a:p>
            <a:r>
              <a:rPr lang="pt-BR" dirty="0" err="1" smtClean="0"/>
              <a:t>Bulkhead</a:t>
            </a:r>
            <a:r>
              <a:rPr lang="pt-BR" dirty="0" smtClean="0"/>
              <a:t> (Anteparo)</a:t>
            </a:r>
          </a:p>
          <a:p>
            <a:endParaRPr lang="pt-BR" dirty="0"/>
          </a:p>
          <a:p>
            <a:endParaRPr lang="pt-BR" dirty="0"/>
          </a:p>
          <a:p>
            <a:r>
              <a:rPr lang="pt-BR" dirty="0" err="1" smtClean="0"/>
              <a:t>Circuit</a:t>
            </a:r>
            <a:r>
              <a:rPr lang="pt-BR" dirty="0" smtClean="0"/>
              <a:t> </a:t>
            </a:r>
            <a:r>
              <a:rPr lang="pt-BR" dirty="0" err="1" smtClean="0"/>
              <a:t>Breaker</a:t>
            </a:r>
            <a:r>
              <a:rPr lang="pt-BR" dirty="0" smtClean="0"/>
              <a:t> (Disjuntor)</a:t>
            </a:r>
            <a:endParaRPr lang="pt-BR" dirty="0"/>
          </a:p>
          <a:p>
            <a:endParaRPr lang="pt-BR" dirty="0" smtClean="0"/>
          </a:p>
        </p:txBody>
      </p:sp>
    </p:spTree>
    <p:extLst>
      <p:ext uri="{BB962C8B-B14F-4D97-AF65-F5344CB8AC3E}">
        <p14:creationId xmlns:p14="http://schemas.microsoft.com/office/powerpoint/2010/main" val="2950307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Falhas</a:t>
            </a:r>
            <a:endParaRPr lang="pt-BR" dirty="0"/>
          </a:p>
        </p:txBody>
      </p:sp>
      <p:sp>
        <p:nvSpPr>
          <p:cNvPr id="3" name="Espaço Reservado para Conteúdo 2"/>
          <p:cNvSpPr>
            <a:spLocks noGrp="1"/>
          </p:cNvSpPr>
          <p:nvPr>
            <p:ph idx="1"/>
          </p:nvPr>
        </p:nvSpPr>
        <p:spPr>
          <a:xfrm>
            <a:off x="323528" y="2348880"/>
            <a:ext cx="8229600" cy="4104456"/>
          </a:xfrm>
        </p:spPr>
        <p:txBody>
          <a:bodyPr>
            <a:normAutofit/>
          </a:bodyPr>
          <a:lstStyle/>
          <a:p>
            <a:r>
              <a:rPr lang="pt-BR" dirty="0" err="1" smtClean="0"/>
              <a:t>Bulkhead</a:t>
            </a:r>
            <a:r>
              <a:rPr lang="pt-BR" dirty="0" smtClean="0"/>
              <a:t> (Anteparo)</a:t>
            </a:r>
          </a:p>
          <a:p>
            <a:endParaRPr lang="pt-BR" dirty="0"/>
          </a:p>
          <a:p>
            <a:endParaRPr lang="pt-BR" dirty="0"/>
          </a:p>
          <a:p>
            <a:r>
              <a:rPr lang="pt-BR" dirty="0" err="1" smtClean="0"/>
              <a:t>Circuit</a:t>
            </a:r>
            <a:r>
              <a:rPr lang="pt-BR" dirty="0" smtClean="0"/>
              <a:t> </a:t>
            </a:r>
            <a:r>
              <a:rPr lang="pt-BR" dirty="0" err="1" smtClean="0"/>
              <a:t>Breaker</a:t>
            </a:r>
            <a:r>
              <a:rPr lang="pt-BR" dirty="0" smtClean="0"/>
              <a:t> (Disjuntor)</a:t>
            </a:r>
            <a:endParaRPr lang="pt-BR" dirty="0"/>
          </a:p>
          <a:p>
            <a:endParaRPr lang="pt-BR" dirty="0" smtClean="0"/>
          </a:p>
        </p:txBody>
      </p:sp>
    </p:spTree>
    <p:extLst>
      <p:ext uri="{BB962C8B-B14F-4D97-AF65-F5344CB8AC3E}">
        <p14:creationId xmlns:p14="http://schemas.microsoft.com/office/powerpoint/2010/main" val="825061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Falhas</a:t>
            </a:r>
            <a:endParaRPr lang="pt-BR" dirty="0"/>
          </a:p>
        </p:txBody>
      </p:sp>
      <p:sp>
        <p:nvSpPr>
          <p:cNvPr id="3" name="Espaço Reservado para Conteúdo 2"/>
          <p:cNvSpPr>
            <a:spLocks noGrp="1"/>
          </p:cNvSpPr>
          <p:nvPr>
            <p:ph idx="1"/>
          </p:nvPr>
        </p:nvSpPr>
        <p:spPr>
          <a:xfrm>
            <a:off x="323528" y="2348880"/>
            <a:ext cx="8229600" cy="4104456"/>
          </a:xfrm>
        </p:spPr>
        <p:txBody>
          <a:bodyPr>
            <a:normAutofit/>
          </a:bodyPr>
          <a:lstStyle/>
          <a:p>
            <a:r>
              <a:rPr lang="pt-BR" dirty="0" err="1" smtClean="0"/>
              <a:t>Bulkhead</a:t>
            </a:r>
            <a:r>
              <a:rPr lang="pt-BR" dirty="0" smtClean="0"/>
              <a:t> (Anteparo)</a:t>
            </a:r>
          </a:p>
          <a:p>
            <a:endParaRPr lang="pt-BR" dirty="0"/>
          </a:p>
          <a:p>
            <a:endParaRPr lang="pt-BR" dirty="0"/>
          </a:p>
          <a:p>
            <a:r>
              <a:rPr lang="pt-BR" dirty="0" err="1" smtClean="0"/>
              <a:t>Circuit</a:t>
            </a:r>
            <a:r>
              <a:rPr lang="pt-BR" dirty="0" smtClean="0"/>
              <a:t> </a:t>
            </a:r>
            <a:r>
              <a:rPr lang="pt-BR" dirty="0" err="1" smtClean="0"/>
              <a:t>Breaker</a:t>
            </a:r>
            <a:r>
              <a:rPr lang="pt-BR" dirty="0" smtClean="0"/>
              <a:t> (Disjuntor)</a:t>
            </a:r>
            <a:endParaRPr lang="pt-BR" dirty="0"/>
          </a:p>
          <a:p>
            <a:endParaRPr lang="pt-BR" dirty="0" smtClean="0"/>
          </a:p>
        </p:txBody>
      </p:sp>
    </p:spTree>
    <p:extLst>
      <p:ext uri="{BB962C8B-B14F-4D97-AF65-F5344CB8AC3E}">
        <p14:creationId xmlns:p14="http://schemas.microsoft.com/office/powerpoint/2010/main" val="3704520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Monitoramento e </a:t>
            </a:r>
            <a:r>
              <a:rPr lang="pt-BR" dirty="0" err="1" smtClean="0"/>
              <a:t>Logging</a:t>
            </a:r>
            <a:endParaRPr lang="pt-BR" dirty="0"/>
          </a:p>
        </p:txBody>
      </p:sp>
      <p:sp>
        <p:nvSpPr>
          <p:cNvPr id="3" name="Espaço Reservado para Conteúdo 2"/>
          <p:cNvSpPr>
            <a:spLocks noGrp="1"/>
          </p:cNvSpPr>
          <p:nvPr>
            <p:ph idx="1"/>
          </p:nvPr>
        </p:nvSpPr>
        <p:spPr>
          <a:xfrm>
            <a:off x="446856" y="2780928"/>
            <a:ext cx="8229600" cy="1944216"/>
          </a:xfrm>
        </p:spPr>
        <p:txBody>
          <a:bodyPr>
            <a:normAutofit/>
          </a:bodyPr>
          <a:lstStyle/>
          <a:p>
            <a:r>
              <a:rPr lang="pt-BR" dirty="0" smtClean="0"/>
              <a:t>Agregação de Log</a:t>
            </a:r>
          </a:p>
          <a:p>
            <a:endParaRPr lang="pt-BR" dirty="0"/>
          </a:p>
          <a:p>
            <a:r>
              <a:rPr lang="pt-BR" dirty="0" smtClean="0"/>
              <a:t>Agregação de Estatísticas</a:t>
            </a:r>
          </a:p>
        </p:txBody>
      </p:sp>
    </p:spTree>
    <p:extLst>
      <p:ext uri="{BB962C8B-B14F-4D97-AF65-F5344CB8AC3E}">
        <p14:creationId xmlns:p14="http://schemas.microsoft.com/office/powerpoint/2010/main" val="1444845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Monitoramento e </a:t>
            </a:r>
            <a:r>
              <a:rPr lang="pt-BR" dirty="0" err="1" smtClean="0"/>
              <a:t>Logging</a:t>
            </a:r>
            <a:endParaRPr lang="pt-BR" dirty="0"/>
          </a:p>
        </p:txBody>
      </p:sp>
      <p:sp>
        <p:nvSpPr>
          <p:cNvPr id="3" name="Espaço Reservado para Conteúdo 2"/>
          <p:cNvSpPr>
            <a:spLocks noGrp="1"/>
          </p:cNvSpPr>
          <p:nvPr>
            <p:ph idx="1"/>
          </p:nvPr>
        </p:nvSpPr>
        <p:spPr>
          <a:xfrm>
            <a:off x="446856" y="2780928"/>
            <a:ext cx="8229600" cy="1944216"/>
          </a:xfrm>
        </p:spPr>
        <p:txBody>
          <a:bodyPr>
            <a:normAutofit/>
          </a:bodyPr>
          <a:lstStyle/>
          <a:p>
            <a:r>
              <a:rPr lang="pt-BR" dirty="0" smtClean="0"/>
              <a:t>Agregação de Log</a:t>
            </a:r>
          </a:p>
          <a:p>
            <a:endParaRPr lang="pt-BR" dirty="0"/>
          </a:p>
          <a:p>
            <a:r>
              <a:rPr lang="pt-BR" dirty="0" smtClean="0"/>
              <a:t>Agregação de Estatísticas</a:t>
            </a:r>
          </a:p>
        </p:txBody>
      </p:sp>
    </p:spTree>
    <p:extLst>
      <p:ext uri="{BB962C8B-B14F-4D97-AF65-F5344CB8AC3E}">
        <p14:creationId xmlns:p14="http://schemas.microsoft.com/office/powerpoint/2010/main" val="1879970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Monitoramento e </a:t>
            </a:r>
            <a:r>
              <a:rPr lang="pt-BR" dirty="0" err="1" smtClean="0"/>
              <a:t>Logging</a:t>
            </a:r>
            <a:endParaRPr lang="pt-BR" dirty="0"/>
          </a:p>
        </p:txBody>
      </p:sp>
      <p:sp>
        <p:nvSpPr>
          <p:cNvPr id="3" name="Espaço Reservado para Conteúdo 2"/>
          <p:cNvSpPr>
            <a:spLocks noGrp="1"/>
          </p:cNvSpPr>
          <p:nvPr>
            <p:ph idx="1"/>
          </p:nvPr>
        </p:nvSpPr>
        <p:spPr>
          <a:xfrm>
            <a:off x="446856" y="2780928"/>
            <a:ext cx="8229600" cy="1944216"/>
          </a:xfrm>
        </p:spPr>
        <p:txBody>
          <a:bodyPr>
            <a:normAutofit/>
          </a:bodyPr>
          <a:lstStyle/>
          <a:p>
            <a:r>
              <a:rPr lang="pt-BR" dirty="0" smtClean="0"/>
              <a:t>Agregação de Log</a:t>
            </a:r>
          </a:p>
          <a:p>
            <a:endParaRPr lang="pt-BR" dirty="0"/>
          </a:p>
          <a:p>
            <a:r>
              <a:rPr lang="pt-BR" dirty="0" smtClean="0"/>
              <a:t>Agregação de Estatísticas</a:t>
            </a:r>
          </a:p>
        </p:txBody>
      </p:sp>
    </p:spTree>
    <p:extLst>
      <p:ext uri="{BB962C8B-B14F-4D97-AF65-F5344CB8AC3E}">
        <p14:creationId xmlns:p14="http://schemas.microsoft.com/office/powerpoint/2010/main" val="1879970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95536" y="2708920"/>
            <a:ext cx="8229600" cy="1368152"/>
          </a:xfrm>
        </p:spPr>
        <p:txBody>
          <a:bodyPr>
            <a:noAutofit/>
          </a:bodyPr>
          <a:lstStyle/>
          <a:p>
            <a:pPr marL="0" indent="0" algn="ctr">
              <a:buNone/>
            </a:pPr>
            <a:r>
              <a:rPr lang="pt-BR" sz="6000" dirty="0" smtClean="0"/>
              <a:t>Comece pequeno</a:t>
            </a:r>
          </a:p>
        </p:txBody>
      </p:sp>
    </p:spTree>
    <p:extLst>
      <p:ext uri="{BB962C8B-B14F-4D97-AF65-F5344CB8AC3E}">
        <p14:creationId xmlns:p14="http://schemas.microsoft.com/office/powerpoint/2010/main" val="1394969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564904"/>
            <a:ext cx="8229600" cy="1143000"/>
          </a:xfrm>
        </p:spPr>
        <p:txBody>
          <a:bodyPr>
            <a:normAutofit fontScale="90000"/>
          </a:bodyPr>
          <a:lstStyle/>
          <a:p>
            <a:r>
              <a:rPr lang="pt-BR" b="1" dirty="0" smtClean="0"/>
              <a:t>Comunicação entre </a:t>
            </a:r>
            <a:r>
              <a:rPr lang="pt-BR" b="1" dirty="0" err="1" smtClean="0"/>
              <a:t>Microsserviços</a:t>
            </a:r>
            <a:r>
              <a:rPr lang="pt-BR" b="1" dirty="0" smtClean="0"/>
              <a:t> (Apostila)</a:t>
            </a:r>
            <a:endParaRPr lang="pt-BR" dirty="0"/>
          </a:p>
        </p:txBody>
      </p:sp>
      <p:sp>
        <p:nvSpPr>
          <p:cNvPr id="3" name="Título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mtClean="0"/>
              <a:t>Prática</a:t>
            </a:r>
            <a:endParaRPr lang="pt-BR" dirty="0"/>
          </a:p>
        </p:txBody>
      </p:sp>
    </p:spTree>
    <p:extLst>
      <p:ext uri="{BB962C8B-B14F-4D97-AF65-F5344CB8AC3E}">
        <p14:creationId xmlns:p14="http://schemas.microsoft.com/office/powerpoint/2010/main" val="615631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Desenvolvimento de Softwares</a:t>
            </a:r>
            <a:endParaRPr lang="pt-BR" dirty="0"/>
          </a:p>
        </p:txBody>
      </p:sp>
      <p:sp>
        <p:nvSpPr>
          <p:cNvPr id="3" name="Espaço Reservado para Conteúdo 2"/>
          <p:cNvSpPr>
            <a:spLocks noGrp="1"/>
          </p:cNvSpPr>
          <p:nvPr>
            <p:ph idx="1"/>
          </p:nvPr>
        </p:nvSpPr>
        <p:spPr/>
        <p:txBody>
          <a:bodyPr/>
          <a:lstStyle/>
          <a:p>
            <a:r>
              <a:rPr lang="pt-BR" dirty="0" smtClean="0"/>
              <a:t>Análise Estruturada</a:t>
            </a:r>
          </a:p>
          <a:p>
            <a:endParaRPr lang="pt-BR" dirty="0"/>
          </a:p>
          <a:p>
            <a:r>
              <a:rPr lang="pt-BR" dirty="0" smtClean="0"/>
              <a:t>Orientada a Objetos</a:t>
            </a:r>
          </a:p>
          <a:p>
            <a:endParaRPr lang="pt-BR" dirty="0"/>
          </a:p>
          <a:p>
            <a:r>
              <a:rPr lang="pt-BR" dirty="0" smtClean="0"/>
              <a:t>SOA - Service-</a:t>
            </a:r>
            <a:r>
              <a:rPr lang="pt-BR" dirty="0" err="1" smtClean="0"/>
              <a:t>oriented</a:t>
            </a:r>
            <a:r>
              <a:rPr lang="pt-BR" dirty="0" smtClean="0"/>
              <a:t> </a:t>
            </a:r>
            <a:r>
              <a:rPr lang="pt-BR" dirty="0" err="1" smtClean="0"/>
              <a:t>architecture</a:t>
            </a:r>
            <a:endParaRPr lang="pt-BR" dirty="0" smtClean="0"/>
          </a:p>
          <a:p>
            <a:endParaRPr lang="pt-BR" dirty="0"/>
          </a:p>
          <a:p>
            <a:r>
              <a:rPr lang="pt-BR" dirty="0" err="1" smtClean="0"/>
              <a:t>Microsserviços</a:t>
            </a:r>
            <a:endParaRPr lang="pt-BR" dirty="0"/>
          </a:p>
        </p:txBody>
      </p:sp>
    </p:spTree>
    <p:extLst>
      <p:ext uri="{BB962C8B-B14F-4D97-AF65-F5344CB8AC3E}">
        <p14:creationId xmlns:p14="http://schemas.microsoft.com/office/powerpoint/2010/main" val="2916005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Estruturada</a:t>
            </a:r>
          </a:p>
        </p:txBody>
      </p:sp>
      <p:sp>
        <p:nvSpPr>
          <p:cNvPr id="3" name="Espaço Reservado para Conteúdo 2"/>
          <p:cNvSpPr>
            <a:spLocks noGrp="1"/>
          </p:cNvSpPr>
          <p:nvPr>
            <p:ph idx="1"/>
          </p:nvPr>
        </p:nvSpPr>
        <p:spPr/>
        <p:txBody>
          <a:bodyPr/>
          <a:lstStyle/>
          <a:p>
            <a:r>
              <a:rPr lang="pt-BR" dirty="0" smtClean="0"/>
              <a:t>Construção </a:t>
            </a:r>
            <a:r>
              <a:rPr lang="pt-BR" dirty="0"/>
              <a:t>de </a:t>
            </a:r>
            <a:r>
              <a:rPr lang="pt-BR" dirty="0" smtClean="0"/>
              <a:t>modelos</a:t>
            </a:r>
          </a:p>
          <a:p>
            <a:endParaRPr lang="pt-BR" dirty="0" smtClean="0"/>
          </a:p>
          <a:p>
            <a:pPr lvl="1"/>
            <a:r>
              <a:rPr lang="pt-BR" dirty="0" smtClean="0"/>
              <a:t>Fluxo </a:t>
            </a:r>
            <a:r>
              <a:rPr lang="pt-BR" dirty="0"/>
              <a:t>e o conteúdo das </a:t>
            </a:r>
            <a:r>
              <a:rPr lang="pt-BR" dirty="0" smtClean="0"/>
              <a:t>informações;</a:t>
            </a:r>
          </a:p>
          <a:p>
            <a:pPr lvl="1"/>
            <a:r>
              <a:rPr lang="pt-BR" dirty="0" smtClean="0"/>
              <a:t>Dividir o sistema em partições funcionais e comportamentais;</a:t>
            </a:r>
          </a:p>
          <a:p>
            <a:pPr lvl="1"/>
            <a:r>
              <a:rPr lang="pt-BR" dirty="0" smtClean="0"/>
              <a:t>Descrever a essência daquilo que será construído</a:t>
            </a:r>
            <a:endParaRPr lang="pt-BR" dirty="0"/>
          </a:p>
        </p:txBody>
      </p:sp>
    </p:spTree>
    <p:extLst>
      <p:ext uri="{BB962C8B-B14F-4D97-AF65-F5344CB8AC3E}">
        <p14:creationId xmlns:p14="http://schemas.microsoft.com/office/powerpoint/2010/main" val="368126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consul hashico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01" y="2060848"/>
            <a:ext cx="9020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0034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Estruturada</a:t>
            </a:r>
          </a:p>
        </p:txBody>
      </p:sp>
      <p:sp>
        <p:nvSpPr>
          <p:cNvPr id="3" name="Espaço Reservado para Conteúdo 2"/>
          <p:cNvSpPr>
            <a:spLocks noGrp="1"/>
          </p:cNvSpPr>
          <p:nvPr>
            <p:ph idx="1"/>
          </p:nvPr>
        </p:nvSpPr>
        <p:spPr/>
        <p:txBody>
          <a:bodyPr/>
          <a:lstStyle/>
          <a:p>
            <a:r>
              <a:rPr lang="pt-BR" dirty="0" smtClean="0"/>
              <a:t>Principais Ferramentas</a:t>
            </a:r>
          </a:p>
          <a:p>
            <a:pPr lvl="1"/>
            <a:r>
              <a:rPr lang="pt-BR" dirty="0" smtClean="0"/>
              <a:t>Diagrama de Fluxo de Dados (DFD)</a:t>
            </a:r>
          </a:p>
          <a:p>
            <a:pPr lvl="1"/>
            <a:r>
              <a:rPr lang="pt-BR" dirty="0" smtClean="0"/>
              <a:t>Dicionário de dados (DD)</a:t>
            </a:r>
          </a:p>
          <a:p>
            <a:pPr lvl="1"/>
            <a:r>
              <a:rPr lang="pt-BR" dirty="0" smtClean="0"/>
              <a:t>Linguagem estruturada</a:t>
            </a:r>
          </a:p>
          <a:p>
            <a:pPr lvl="1"/>
            <a:r>
              <a:rPr lang="pt-BR" dirty="0" smtClean="0"/>
              <a:t>Tabelas de Decisão</a:t>
            </a:r>
          </a:p>
          <a:p>
            <a:pPr lvl="1"/>
            <a:r>
              <a:rPr lang="pt-BR" dirty="0" smtClean="0"/>
              <a:t>Diagrama Entidade-Relacionamento (DER)</a:t>
            </a:r>
          </a:p>
          <a:p>
            <a:pPr lvl="1"/>
            <a:r>
              <a:rPr lang="pt-BR" dirty="0" smtClean="0"/>
              <a:t>Diagrama de Transição de Estados (DTE)</a:t>
            </a:r>
          </a:p>
        </p:txBody>
      </p:sp>
    </p:spTree>
    <p:extLst>
      <p:ext uri="{BB962C8B-B14F-4D97-AF65-F5344CB8AC3E}">
        <p14:creationId xmlns:p14="http://schemas.microsoft.com/office/powerpoint/2010/main" val="21010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E:\git\gitbook-treinamento-microservices\assets\01-df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32" y="-535260"/>
            <a:ext cx="8994080" cy="674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868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Dicionário de Dados</a:t>
            </a:r>
            <a:endParaRPr lang="pt-BR" dirty="0"/>
          </a:p>
        </p:txBody>
      </p:sp>
      <p:pic>
        <p:nvPicPr>
          <p:cNvPr id="27650" name="Picture 2" descr="E:\git\gitbook-treinamento-microservices\assets\01-dicionario-de-dad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2968"/>
            <a:ext cx="9125165" cy="375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015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Orientada a Objetos</a:t>
            </a:r>
          </a:p>
        </p:txBody>
      </p:sp>
      <p:sp>
        <p:nvSpPr>
          <p:cNvPr id="3" name="Espaço Reservado para Conteúdo 2"/>
          <p:cNvSpPr>
            <a:spLocks noGrp="1"/>
          </p:cNvSpPr>
          <p:nvPr>
            <p:ph idx="1"/>
          </p:nvPr>
        </p:nvSpPr>
        <p:spPr/>
        <p:txBody>
          <a:bodyPr/>
          <a:lstStyle/>
          <a:p>
            <a:r>
              <a:rPr lang="pt-BR" dirty="0" smtClean="0"/>
              <a:t>Funções e os dados estão juntos, formando o objeto;</a:t>
            </a:r>
          </a:p>
          <a:p>
            <a:endParaRPr lang="pt-BR" dirty="0" smtClean="0"/>
          </a:p>
          <a:p>
            <a:r>
              <a:rPr lang="pt-BR" dirty="0" smtClean="0"/>
              <a:t>Mais abstrata, e genérica, que permite um maior reaproveitamento dos códigos;</a:t>
            </a:r>
          </a:p>
          <a:p>
            <a:endParaRPr lang="pt-BR" dirty="0"/>
          </a:p>
          <a:p>
            <a:r>
              <a:rPr lang="pt-BR" dirty="0" smtClean="0"/>
              <a:t>Facilita a sua manutenção;</a:t>
            </a:r>
          </a:p>
        </p:txBody>
      </p:sp>
    </p:spTree>
    <p:extLst>
      <p:ext uri="{BB962C8B-B14F-4D97-AF65-F5344CB8AC3E}">
        <p14:creationId xmlns:p14="http://schemas.microsoft.com/office/powerpoint/2010/main" val="4160350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Diagrama de Classes</a:t>
            </a:r>
            <a:endParaRPr lang="pt-BR" dirty="0"/>
          </a:p>
        </p:txBody>
      </p:sp>
      <p:pic>
        <p:nvPicPr>
          <p:cNvPr id="28675" name="Picture 3" descr="E:\git\gitbook-treinamento-microservices\assets\01-diagrama_de_class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72635"/>
            <a:ext cx="7344816" cy="54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75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SOA - Service-</a:t>
            </a:r>
            <a:r>
              <a:rPr lang="pt-BR" dirty="0" err="1"/>
              <a:t>oriented</a:t>
            </a:r>
            <a:r>
              <a:rPr lang="pt-BR" dirty="0"/>
              <a:t> </a:t>
            </a:r>
            <a:r>
              <a:rPr lang="pt-BR" dirty="0" err="1"/>
              <a:t>architecture</a:t>
            </a:r>
            <a:endParaRPr lang="pt-BR" dirty="0" smtClean="0"/>
          </a:p>
        </p:txBody>
      </p:sp>
      <p:sp>
        <p:nvSpPr>
          <p:cNvPr id="3" name="Espaço Reservado para Conteúdo 2"/>
          <p:cNvSpPr>
            <a:spLocks noGrp="1"/>
          </p:cNvSpPr>
          <p:nvPr>
            <p:ph idx="1"/>
          </p:nvPr>
        </p:nvSpPr>
        <p:spPr/>
        <p:txBody>
          <a:bodyPr>
            <a:normAutofit/>
          </a:bodyPr>
          <a:lstStyle/>
          <a:p>
            <a:pPr marL="0" indent="0" algn="ctr">
              <a:buNone/>
            </a:pPr>
            <a:endParaRPr lang="pt-BR" sz="4000" b="1" dirty="0" smtClean="0"/>
          </a:p>
          <a:p>
            <a:pPr marL="0" indent="0" algn="ctr">
              <a:buNone/>
            </a:pPr>
            <a:r>
              <a:rPr lang="pt-BR" sz="4000" b="1" dirty="0"/>
              <a:t>"</a:t>
            </a:r>
            <a:r>
              <a:rPr lang="pt-BR" sz="4000" b="1" dirty="0" smtClean="0"/>
              <a:t>A </a:t>
            </a:r>
            <a:r>
              <a:rPr lang="pt-BR" sz="4000" b="1" dirty="0"/>
              <a:t>arquitetura orientada a serviços (SOA) é uma maneira de organizar </a:t>
            </a:r>
            <a:r>
              <a:rPr lang="pt-BR" sz="4000" b="1" dirty="0" smtClean="0"/>
              <a:t>software"</a:t>
            </a:r>
          </a:p>
        </p:txBody>
      </p:sp>
    </p:spTree>
    <p:extLst>
      <p:ext uri="{BB962C8B-B14F-4D97-AF65-F5344CB8AC3E}">
        <p14:creationId xmlns:p14="http://schemas.microsoft.com/office/powerpoint/2010/main" val="2836335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SOA - Service-</a:t>
            </a:r>
            <a:r>
              <a:rPr lang="pt-BR" dirty="0" err="1"/>
              <a:t>oriented</a:t>
            </a:r>
            <a:r>
              <a:rPr lang="pt-BR" dirty="0"/>
              <a:t> </a:t>
            </a:r>
            <a:r>
              <a:rPr lang="pt-BR" dirty="0" err="1"/>
              <a:t>architecture</a:t>
            </a:r>
            <a:endParaRPr lang="pt-BR" dirty="0" smtClean="0"/>
          </a:p>
        </p:txBody>
      </p:sp>
      <p:sp>
        <p:nvSpPr>
          <p:cNvPr id="3" name="Espaço Reservado para Conteúdo 2"/>
          <p:cNvSpPr>
            <a:spLocks noGrp="1"/>
          </p:cNvSpPr>
          <p:nvPr>
            <p:ph idx="1"/>
          </p:nvPr>
        </p:nvSpPr>
        <p:spPr/>
        <p:txBody>
          <a:bodyPr>
            <a:normAutofit/>
          </a:bodyPr>
          <a:lstStyle/>
          <a:p>
            <a:pPr marL="0" indent="0">
              <a:buNone/>
            </a:pPr>
            <a:endParaRPr lang="pt-BR" sz="2800" dirty="0" smtClean="0"/>
          </a:p>
          <a:p>
            <a:pPr marL="0" indent="0">
              <a:buNone/>
            </a:pPr>
            <a:r>
              <a:rPr lang="pt-BR" sz="2800" dirty="0" smtClean="0"/>
              <a:t>Um </a:t>
            </a:r>
            <a:r>
              <a:rPr lang="pt-BR" sz="2800" dirty="0"/>
              <a:t>serviço tem as seguintes características</a:t>
            </a:r>
            <a:r>
              <a:rPr lang="pt-BR" sz="2800" dirty="0" smtClean="0"/>
              <a:t>:</a:t>
            </a:r>
          </a:p>
          <a:p>
            <a:pPr marL="0" indent="0">
              <a:buNone/>
            </a:pPr>
            <a:endParaRPr lang="pt-BR" sz="2800" dirty="0" smtClean="0"/>
          </a:p>
          <a:p>
            <a:r>
              <a:rPr lang="pt-BR" sz="2800" dirty="0"/>
              <a:t>Lida com um processo de </a:t>
            </a:r>
            <a:r>
              <a:rPr lang="pt-BR" sz="2800" dirty="0" smtClean="0"/>
              <a:t>negócios</a:t>
            </a:r>
          </a:p>
          <a:p>
            <a:endParaRPr lang="pt-BR" sz="2800" dirty="0" smtClean="0"/>
          </a:p>
          <a:p>
            <a:r>
              <a:rPr lang="pt-BR" sz="2800" dirty="0"/>
              <a:t>Pode acessar </a:t>
            </a:r>
            <a:r>
              <a:rPr lang="pt-BR" sz="2800" dirty="0" smtClean="0"/>
              <a:t>outros serviços</a:t>
            </a:r>
          </a:p>
          <a:p>
            <a:endParaRPr lang="pt-BR" sz="2800" dirty="0" smtClean="0"/>
          </a:p>
          <a:p>
            <a:r>
              <a:rPr lang="pt-BR" sz="2800" dirty="0"/>
              <a:t>É relativamente independente de outro software</a:t>
            </a:r>
          </a:p>
          <a:p>
            <a:endParaRPr lang="pt-BR" sz="2800" dirty="0" smtClean="0"/>
          </a:p>
        </p:txBody>
      </p:sp>
    </p:spTree>
    <p:extLst>
      <p:ext uri="{BB962C8B-B14F-4D97-AF65-F5344CB8AC3E}">
        <p14:creationId xmlns:p14="http://schemas.microsoft.com/office/powerpoint/2010/main" val="2728872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Critérios de migração</a:t>
            </a:r>
          </a:p>
        </p:txBody>
      </p:sp>
      <p:sp>
        <p:nvSpPr>
          <p:cNvPr id="3" name="Espaço Reservado para Conteúdo 2"/>
          <p:cNvSpPr>
            <a:spLocks noGrp="1"/>
          </p:cNvSpPr>
          <p:nvPr>
            <p:ph idx="1"/>
          </p:nvPr>
        </p:nvSpPr>
        <p:spPr/>
        <p:txBody>
          <a:bodyPr>
            <a:normAutofit lnSpcReduction="10000"/>
          </a:bodyPr>
          <a:lstStyle/>
          <a:p>
            <a:r>
              <a:rPr lang="pt-BR" sz="2800" dirty="0" smtClean="0"/>
              <a:t>As </a:t>
            </a:r>
            <a:r>
              <a:rPr lang="pt-BR" sz="2800" dirty="0"/>
              <a:t>aplicações são monolíticas, combinando a lógica da interface com o usuário, o processamento de negócios e o acesso a </a:t>
            </a:r>
            <a:r>
              <a:rPr lang="pt-BR" sz="2800" dirty="0" smtClean="0"/>
              <a:t>dados;</a:t>
            </a:r>
          </a:p>
          <a:p>
            <a:endParaRPr lang="pt-BR" sz="2800" dirty="0"/>
          </a:p>
          <a:p>
            <a:r>
              <a:rPr lang="pt-BR" sz="2800" dirty="0"/>
              <a:t>As aplicações são difíceis de entender porque sua lógica é monolítica e foi repetidamente corrigida em vez de reescrita à medida que os requisitos foram </a:t>
            </a:r>
            <a:r>
              <a:rPr lang="pt-BR" sz="2800" dirty="0" smtClean="0"/>
              <a:t>alterados;</a:t>
            </a:r>
          </a:p>
          <a:p>
            <a:endParaRPr lang="pt-BR" sz="2800" dirty="0"/>
          </a:p>
          <a:p>
            <a:r>
              <a:rPr lang="pt-BR" sz="2800" dirty="0"/>
              <a:t>O inventário de aplicações possui lógica </a:t>
            </a:r>
            <a:r>
              <a:rPr lang="pt-BR" sz="2800" dirty="0" smtClean="0"/>
              <a:t>duplicada;</a:t>
            </a:r>
          </a:p>
        </p:txBody>
      </p:sp>
    </p:spTree>
    <p:extLst>
      <p:ext uri="{BB962C8B-B14F-4D97-AF65-F5344CB8AC3E}">
        <p14:creationId xmlns:p14="http://schemas.microsoft.com/office/powerpoint/2010/main" val="1174794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Aplicações orientadas a serviços</a:t>
            </a:r>
            <a:endParaRPr lang="pt-BR" dirty="0" smtClean="0"/>
          </a:p>
        </p:txBody>
      </p:sp>
      <p:pic>
        <p:nvPicPr>
          <p:cNvPr id="1026" name="Picture 2" descr="E:\git\gitbook-treinamento-microservices\assets\01-so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11170"/>
            <a:ext cx="6048672" cy="543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57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Web e troca de dados binários</a:t>
            </a:r>
            <a:endParaRPr lang="pt-BR" dirty="0" smtClean="0"/>
          </a:p>
        </p:txBody>
      </p:sp>
      <p:sp>
        <p:nvSpPr>
          <p:cNvPr id="4" name="Espaço Reservado para Conteúdo 3"/>
          <p:cNvSpPr>
            <a:spLocks noGrp="1"/>
          </p:cNvSpPr>
          <p:nvPr>
            <p:ph idx="1"/>
          </p:nvPr>
        </p:nvSpPr>
        <p:spPr/>
        <p:txBody>
          <a:bodyPr/>
          <a:lstStyle/>
          <a:p>
            <a:pPr marL="0" indent="0" algn="ctr">
              <a:buNone/>
            </a:pPr>
            <a:endParaRPr lang="pt-BR" dirty="0" smtClean="0"/>
          </a:p>
          <a:p>
            <a:pPr marL="0" indent="0" algn="ctr">
              <a:buNone/>
            </a:pPr>
            <a:endParaRPr lang="pt-BR" dirty="0"/>
          </a:p>
          <a:p>
            <a:pPr marL="0" indent="0" algn="ctr">
              <a:buNone/>
            </a:pPr>
            <a:endParaRPr lang="pt-BR" dirty="0" smtClean="0"/>
          </a:p>
          <a:p>
            <a:pPr marL="0" indent="0" algn="ctr">
              <a:buNone/>
            </a:pPr>
            <a:r>
              <a:rPr lang="pt-BR" dirty="0" smtClean="0"/>
              <a:t>HTTP </a:t>
            </a:r>
            <a:r>
              <a:rPr lang="pt-BR" dirty="0" err="1" smtClean="0"/>
              <a:t>vs</a:t>
            </a:r>
            <a:r>
              <a:rPr lang="pt-BR" dirty="0" smtClean="0"/>
              <a:t> Binário</a:t>
            </a:r>
            <a:endParaRPr lang="pt-BR" dirty="0"/>
          </a:p>
        </p:txBody>
      </p:sp>
    </p:spTree>
    <p:extLst>
      <p:ext uri="{BB962C8B-B14F-4D97-AF65-F5344CB8AC3E}">
        <p14:creationId xmlns:p14="http://schemas.microsoft.com/office/powerpoint/2010/main" val="4100088627"/>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12953</Words>
  <Application>Microsoft Office PowerPoint</Application>
  <PresentationFormat>Apresentação na tela (4:3)</PresentationFormat>
  <Paragraphs>1824</Paragraphs>
  <Slides>231</Slides>
  <Notes>174</Notes>
  <HiddenSlides>0</HiddenSlides>
  <MMClips>0</MMClips>
  <ScaleCrop>false</ScaleCrop>
  <HeadingPairs>
    <vt:vector size="4" baseType="variant">
      <vt:variant>
        <vt:lpstr>Tema</vt:lpstr>
      </vt:variant>
      <vt:variant>
        <vt:i4>1</vt:i4>
      </vt:variant>
      <vt:variant>
        <vt:lpstr>Títulos de slides</vt:lpstr>
      </vt:variant>
      <vt:variant>
        <vt:i4>231</vt:i4>
      </vt:variant>
    </vt:vector>
  </HeadingPairs>
  <TitlesOfParts>
    <vt:vector size="232" baseType="lpstr">
      <vt:lpstr>Tema do Office</vt:lpstr>
      <vt:lpstr>Apresentação do PowerPoint</vt:lpstr>
      <vt:lpstr>Apresentação do PowerPoint</vt:lpstr>
      <vt:lpstr>Apresentações</vt:lpstr>
      <vt:lpstr>Horários</vt:lpstr>
      <vt:lpstr>Objetivo Geral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Módulo I: Design de Microsserviços</vt:lpstr>
      <vt:lpstr>Microsserviços</vt:lpstr>
      <vt:lpstr>Definição de Microsserviços</vt:lpstr>
      <vt:lpstr>Apresentação do PowerPoint</vt:lpstr>
      <vt:lpstr>Apresentação do PowerPoint</vt:lpstr>
      <vt:lpstr>Definição de Microsserviços</vt:lpstr>
      <vt:lpstr>Apresentação do PowerPoint</vt:lpstr>
      <vt:lpstr>Apresentação do PowerPoint</vt:lpstr>
      <vt:lpstr>Benefícios</vt:lpstr>
      <vt:lpstr>Apresentação do PowerPoint</vt:lpstr>
      <vt:lpstr>Spring Framework</vt:lpstr>
      <vt:lpstr>Apresentação do PowerPoint</vt:lpstr>
      <vt:lpstr>Container de Inversão de Controle (injeção de dependência)</vt:lpstr>
      <vt:lpstr>Data access framework</vt:lpstr>
      <vt:lpstr>Data access framework</vt:lpstr>
      <vt:lpstr>Apresentação do PowerPoint</vt:lpstr>
      <vt:lpstr>Objetivos</vt:lpstr>
      <vt:lpstr>Apresentação do PowerPoint</vt:lpstr>
      <vt:lpstr>Apresentação do PowerPoint</vt:lpstr>
      <vt:lpstr>Prática</vt:lpstr>
      <vt:lpstr>Apresentação do PowerPoint</vt:lpstr>
      <vt:lpstr>Spring CLI</vt:lpstr>
      <vt:lpstr>Apresentação do PowerPoint</vt:lpstr>
      <vt:lpstr>Apresentação do PowerPoint</vt:lpstr>
      <vt:lpstr>Construindo uma aplicação com Spring Boot (Apostila)</vt:lpstr>
      <vt:lpstr>Apresentação do PowerPoint</vt:lpstr>
      <vt:lpstr>Entendendo o projeto base</vt:lpstr>
      <vt:lpstr>pom.xml</vt:lpstr>
      <vt:lpstr>LivroServiceApplication</vt:lpstr>
      <vt:lpstr>Apresentação do PowerPoint</vt:lpstr>
      <vt:lpstr>REST</vt:lpstr>
      <vt:lpstr>Princípios REST</vt:lpstr>
      <vt:lpstr>Métodos HTTP</vt:lpstr>
      <vt:lpstr>GET</vt:lpstr>
      <vt:lpstr>POST</vt:lpstr>
      <vt:lpstr>PUT</vt:lpstr>
      <vt:lpstr>DELETE</vt:lpstr>
      <vt:lpstr>Status HTTP</vt:lpstr>
      <vt:lpstr>Media types</vt:lpstr>
      <vt:lpstr>Criando um end-point REST (Apostila)</vt:lpstr>
      <vt:lpstr>Apresentação do PowerPoint</vt:lpstr>
      <vt:lpstr>Alternativas ao Spring Boot</vt:lpstr>
      <vt:lpstr>Java EE 7 + Microprofile</vt:lpstr>
      <vt:lpstr>Java EE 7 + Microprofile</vt:lpstr>
      <vt:lpstr>Java EE 7 + Microprofile</vt:lpstr>
      <vt:lpstr>Java EE 7 + Microprofile</vt:lpstr>
      <vt:lpstr>Apresentação do PowerPoint</vt:lpstr>
      <vt:lpstr>Apresentação do PowerPoint</vt:lpstr>
      <vt:lpstr>O que é uma arquitetura de microsserviços? (What)</vt:lpstr>
      <vt:lpstr>Benefícios de uma arquitetura de microsserviços (Why)</vt:lpstr>
      <vt:lpstr>Benefícios de uma arquitetura de microsserviços (Why)</vt:lpstr>
      <vt:lpstr>Como começar uma arquitetura de microsserviços? (How)</vt:lpstr>
      <vt:lpstr>Decompor</vt:lpstr>
      <vt:lpstr>Construindo e Implantando</vt:lpstr>
      <vt:lpstr>Projetar os serviços individuais</vt:lpstr>
      <vt:lpstr>Abordagem Errada</vt:lpstr>
      <vt:lpstr>Abordagem Correta</vt:lpstr>
      <vt:lpstr>Protocolos</vt:lpstr>
      <vt:lpstr>Descentralizar</vt:lpstr>
      <vt:lpstr>Apresentação do PowerPoint</vt:lpstr>
      <vt:lpstr>Implantação (deploy)</vt:lpstr>
      <vt:lpstr>Estratégia de Implantação</vt:lpstr>
      <vt:lpstr>Estratégia de Implantação</vt:lpstr>
      <vt:lpstr>Alterando APIs em Produção</vt:lpstr>
      <vt:lpstr>Padrões</vt:lpstr>
      <vt:lpstr>Dependências de serviços</vt:lpstr>
      <vt:lpstr>Falhas</vt:lpstr>
      <vt:lpstr>Falhas</vt:lpstr>
      <vt:lpstr>Falhas</vt:lpstr>
      <vt:lpstr>Monitoramento e Logging</vt:lpstr>
      <vt:lpstr>Monitoramento e Logging</vt:lpstr>
      <vt:lpstr>Monitoramento e Logging</vt:lpstr>
      <vt:lpstr>Apresentação do PowerPoint</vt:lpstr>
      <vt:lpstr>Comunicação entre Microsserviços (Apostila)</vt:lpstr>
      <vt:lpstr>Desenvolvimento de Softwares</vt:lpstr>
      <vt:lpstr>Análise Estruturada</vt:lpstr>
      <vt:lpstr>Análise Estruturada</vt:lpstr>
      <vt:lpstr>Apresentação do PowerPoint</vt:lpstr>
      <vt:lpstr>Dicionário de Dados</vt:lpstr>
      <vt:lpstr>Orientada a Objetos</vt:lpstr>
      <vt:lpstr>Diagrama de Classes</vt:lpstr>
      <vt:lpstr>SOA - Service-oriented architecture</vt:lpstr>
      <vt:lpstr>SOA - Service-oriented architecture</vt:lpstr>
      <vt:lpstr>Critérios de migração</vt:lpstr>
      <vt:lpstr>Aplicações orientadas a serviços</vt:lpstr>
      <vt:lpstr>Web e troca de dados binários</vt:lpstr>
      <vt:lpstr>Solicitação HTTP</vt:lpstr>
      <vt:lpstr>Resposta HTTP</vt:lpstr>
      <vt:lpstr>Mensagem binária</vt:lpstr>
      <vt:lpstr> SOA nos negócios</vt:lpstr>
      <vt:lpstr>Microsserviços</vt:lpstr>
      <vt:lpstr>Microsserviços vs SOA</vt:lpstr>
      <vt:lpstr>Fatores Sucesso para Microsserviços</vt:lpstr>
      <vt:lpstr>Desafios</vt:lpstr>
      <vt:lpstr>Apresentação do PowerPoint</vt:lpstr>
      <vt:lpstr>Adicionando Suporte ao Swagger</vt:lpstr>
      <vt:lpstr>Ajuste no pom.xml</vt:lpstr>
      <vt:lpstr>Criação do SwaggerConfig.java</vt:lpstr>
      <vt:lpstr>http://localhost:8080/v2/api-docs  http://localhost:8080/swagger-ui.html</vt:lpstr>
      <vt:lpstr>Apresentação do PowerPoint</vt:lpstr>
      <vt:lpstr>Apresentação do PowerPoint</vt:lpstr>
      <vt:lpstr>Características</vt:lpstr>
      <vt:lpstr>Apresentação do PowerPoint</vt:lpstr>
      <vt:lpstr>O que é o AMQP 0-9-1?</vt:lpstr>
      <vt:lpstr>O papel dos brokers</vt:lpstr>
      <vt:lpstr>O modelo AMQP 0-9-1</vt:lpstr>
      <vt:lpstr>O modelo AMQP 0-9-1</vt:lpstr>
      <vt:lpstr>AMQP é programável</vt:lpstr>
      <vt:lpstr>Exchanges</vt:lpstr>
      <vt:lpstr>Atributos das Exchanges</vt:lpstr>
      <vt:lpstr>Exchange Padrão</vt:lpstr>
      <vt:lpstr>Apresentação do PowerPoint</vt:lpstr>
      <vt:lpstr>Apresentação do PowerPoint</vt:lpstr>
      <vt:lpstr>Apresentação do PowerPoint</vt:lpstr>
      <vt:lpstr>Apresentação do PowerPoint</vt:lpstr>
      <vt:lpstr>Filas</vt:lpstr>
      <vt:lpstr>Filas</vt:lpstr>
      <vt:lpstr>Bindings (Ligações)</vt:lpstr>
      <vt:lpstr>Consumidores</vt:lpstr>
      <vt:lpstr>Continuar explicação?</vt:lpstr>
      <vt:lpstr>Apresentação do PowerPoint</vt:lpstr>
      <vt:lpstr>Cadastrando um livro de forma assíncrona (Apostila)</vt:lpstr>
      <vt:lpstr>HA – High availability</vt:lpstr>
      <vt:lpstr>Características da Arquitetura Orientada a Microsserviços</vt:lpstr>
      <vt:lpstr>Apresentação do PowerPoint</vt:lpstr>
      <vt:lpstr>Arquitetura Tradicional</vt:lpstr>
      <vt:lpstr>Microsserviços</vt:lpstr>
      <vt:lpstr>Componentização via serviços</vt:lpstr>
      <vt:lpstr>Organizado através das áreas do negócio</vt:lpstr>
      <vt:lpstr>Organizado através das áreas do negócio</vt:lpstr>
      <vt:lpstr>Qual é o tamanho de um microsserviço?</vt:lpstr>
      <vt:lpstr>Produtos e não projetos</vt:lpstr>
      <vt:lpstr>Endpoints inteligentes e fluxo de comunicação simples</vt:lpstr>
      <vt:lpstr>Governança descentralizada</vt:lpstr>
      <vt:lpstr>Microsserviços e SOA</vt:lpstr>
      <vt:lpstr>Muitas linguagens, muitas opções</vt:lpstr>
      <vt:lpstr>Administração descentralizada de dados</vt:lpstr>
      <vt:lpstr>Padrões amplamente testados e padrões impostos</vt:lpstr>
      <vt:lpstr>Automação da Infraestrutura</vt:lpstr>
      <vt:lpstr>Automação da Infraestrutura</vt:lpstr>
      <vt:lpstr>Facilite fazer a coisa correta</vt:lpstr>
      <vt:lpstr>Projetado para a falha</vt:lpstr>
      <vt:lpstr>O Circuit Breaker e o código pronto para a produção</vt:lpstr>
      <vt:lpstr>Considerando chamadas síncronas prejudiciais</vt:lpstr>
      <vt:lpstr>Design que evolui</vt:lpstr>
      <vt:lpstr>Microsserviços são o futuro?</vt:lpstr>
      <vt:lpstr>Config Server (Apostila)</vt:lpstr>
      <vt:lpstr>Service Discovery com Consul (Apostila)</vt:lpstr>
      <vt:lpstr>Service Boot Actuator (Apostila)</vt:lpstr>
      <vt:lpstr>Cache com Redis (Apostila)</vt:lpstr>
      <vt:lpstr>Gateway (Apostila)</vt:lpstr>
      <vt:lpstr>Design Arquitetural de Microsserviços</vt:lpstr>
      <vt:lpstr>Apresentação do PowerPoint</vt:lpstr>
      <vt:lpstr>Quando usar essa arquitetura</vt:lpstr>
      <vt:lpstr>Benefícios</vt:lpstr>
      <vt:lpstr>Desafios</vt:lpstr>
      <vt:lpstr>Práticas recomendadas</vt:lpstr>
      <vt:lpstr>Análise de domínio</vt:lpstr>
      <vt:lpstr>Apresentação do PowerPoint</vt:lpstr>
      <vt:lpstr>Analisar o domínio</vt:lpstr>
      <vt:lpstr>Entrega por Drones: analisando o domínio corporativo</vt:lpstr>
      <vt:lpstr>Definir contextos limitados</vt:lpstr>
      <vt:lpstr>DDD tático</vt:lpstr>
      <vt:lpstr>Visão geral dos padrões táticos</vt:lpstr>
      <vt:lpstr>Entrega por Drones: Explorando os padrões</vt:lpstr>
      <vt:lpstr>Entrega por Drones: Explorando os padrões</vt:lpstr>
      <vt:lpstr>Entrega por Drones: Explorando os padrões</vt:lpstr>
      <vt:lpstr>Entrega por Drones: Explorando os padrões</vt:lpstr>
      <vt:lpstr>Identificando limites de microsserviço</vt:lpstr>
      <vt:lpstr>Do modelo de domínio a microsserviços</vt:lpstr>
      <vt:lpstr>Entrega por Drones: Definindo os microsserviços</vt:lpstr>
      <vt:lpstr>Escolhendo um opção de computação</vt:lpstr>
      <vt:lpstr>Orquestradores de serviço</vt:lpstr>
      <vt:lpstr>Contêineres</vt:lpstr>
      <vt:lpstr>Server Less</vt:lpstr>
      <vt:lpstr>Considerações de dados</vt:lpstr>
      <vt:lpstr>Desafios</vt:lpstr>
      <vt:lpstr>Abordagens ao gerenciamento de dados</vt:lpstr>
      <vt:lpstr>Entrega por Drones: Escolhendo os repositórios de dados</vt:lpstr>
      <vt:lpstr>Serviço de Entrega</vt:lpstr>
      <vt:lpstr>Serviço de histórico da entrega</vt:lpstr>
      <vt:lpstr>Serviço de pacote</vt:lpstr>
      <vt:lpstr>Comunicação entre serviços</vt:lpstr>
      <vt:lpstr>Desafios</vt:lpstr>
      <vt:lpstr>Sistema de mensagens síncrono versus assíncrono</vt:lpstr>
      <vt:lpstr>Entrega por Drones: escolhendo os padrões de mensagens</vt:lpstr>
      <vt:lpstr>Usando uma malha de serviço</vt:lpstr>
      <vt:lpstr>Design de API</vt:lpstr>
      <vt:lpstr>Considerações</vt:lpstr>
      <vt:lpstr>Projeto de API RESTful</vt:lpstr>
      <vt:lpstr>Mapeamento de REST para padrões de DDD</vt:lpstr>
      <vt:lpstr>Controle de versão de API</vt:lpstr>
      <vt:lpstr>Ingestão de dados e fluxo de trabalho</vt:lpstr>
      <vt:lpstr>O fluxo de trabalho da entrega por drone</vt:lpstr>
      <vt:lpstr>Ingestão</vt:lpstr>
      <vt:lpstr>Tratamento de falhas</vt:lpstr>
      <vt:lpstr>Transações de compensação</vt:lpstr>
      <vt:lpstr>Operações idempotentes e não idempotentes</vt:lpstr>
      <vt:lpstr>Exemplo: operações idempotentes </vt:lpstr>
      <vt:lpstr>Gateways de API</vt:lpstr>
      <vt:lpstr>O que é um gateway de API?</vt:lpstr>
      <vt:lpstr>Escolhendo uma tecnologia de gateway</vt:lpstr>
      <vt:lpstr>Módulo II: Implantação de Microsserviços</vt:lpstr>
      <vt:lpstr>Microsserviços em Container Docker</vt:lpstr>
      <vt:lpstr>Integração Contínua</vt:lpstr>
      <vt:lpstr>Desafios</vt:lpstr>
      <vt:lpstr>Abordagens de CI/CD para microsserviços</vt:lpstr>
      <vt:lpstr>Atualizando serviços</vt:lpstr>
      <vt:lpstr>Atualização sem interrupção (Rolling update)</vt:lpstr>
      <vt:lpstr>Implantação "blue-green"</vt:lpstr>
      <vt:lpstr>Versão canário</vt:lpstr>
      <vt:lpstr>Conclusão</vt:lpstr>
      <vt:lpstr>Implantação e Monitoramento</vt:lpstr>
      <vt:lpstr>Log e monitoramento</vt:lpstr>
      <vt:lpstr>Considerações</vt:lpstr>
      <vt:lpstr>Rastreamento distribuído</vt:lpstr>
      <vt:lpstr>Opções de tecnologia</vt:lpstr>
      <vt:lpstr>TODO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Tiago Lage</dc:creator>
  <cp:lastModifiedBy>Tiago Lage</cp:lastModifiedBy>
  <cp:revision>228</cp:revision>
  <dcterms:created xsi:type="dcterms:W3CDTF">2019-01-30T19:42:11Z</dcterms:created>
  <dcterms:modified xsi:type="dcterms:W3CDTF">2019-02-04T01:22:03Z</dcterms:modified>
</cp:coreProperties>
</file>